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
  </p:notesMasterIdLst>
  <p:sldIdLst>
    <p:sldId id="287" r:id="rId3"/>
    <p:sldId id="256" r:id="rId4"/>
    <p:sldId id="257" r:id="rId6"/>
    <p:sldId id="261" r:id="rId7"/>
    <p:sldId id="355" r:id="rId8"/>
    <p:sldId id="258" r:id="rId9"/>
    <p:sldId id="402" r:id="rId10"/>
    <p:sldId id="420" r:id="rId11"/>
    <p:sldId id="387" r:id="rId12"/>
    <p:sldId id="316" r:id="rId13"/>
    <p:sldId id="277" r:id="rId14"/>
    <p:sldId id="278" r:id="rId15"/>
    <p:sldId id="317" r:id="rId16"/>
    <p:sldId id="279" r:id="rId17"/>
    <p:sldId id="324" r:id="rId18"/>
    <p:sldId id="376" r:id="rId19"/>
    <p:sldId id="377" r:id="rId20"/>
    <p:sldId id="379" r:id="rId21"/>
    <p:sldId id="436" r:id="rId22"/>
    <p:sldId id="440" r:id="rId23"/>
    <p:sldId id="271" r:id="rId24"/>
    <p:sldId id="281" r:id="rId25"/>
    <p:sldId id="282" r:id="rId26"/>
    <p:sldId id="27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000000"/>
          </p15:clr>
        </p15:guide>
        <p15:guide id="2" pos="2877"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90" d="100"/>
          <a:sy n="90" d="100"/>
        </p:scale>
        <p:origin x="636" y="84"/>
      </p:cViewPr>
      <p:guideLst>
        <p:guide orient="horz" pos="2177"/>
        <p:guide pos="28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6" name="Google Shape;11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0" name="Google Shape;18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webp"/></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0" Type="http://schemas.openxmlformats.org/officeDocument/2006/relationships/notesSlide" Target="../notesSlides/notesSlide5.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8140" y="483235"/>
            <a:ext cx="5097780" cy="4451350"/>
          </a:xfrm>
          <a:prstGeom prst="rect">
            <a:avLst/>
          </a:prstGeom>
        </p:spPr>
      </p:pic>
      <p:sp>
        <p:nvSpPr>
          <p:cNvPr id="3" name="Text Box 2"/>
          <p:cNvSpPr txBox="1"/>
          <p:nvPr/>
        </p:nvSpPr>
        <p:spPr>
          <a:xfrm>
            <a:off x="3327046" y="4914398"/>
            <a:ext cx="3048000" cy="583565"/>
          </a:xfrm>
          <a:prstGeom prst="rect">
            <a:avLst/>
          </a:prstGeom>
          <a:noFill/>
        </p:spPr>
        <p:txBody>
          <a:bodyPr wrap="square" rtlCol="0">
            <a:spAutoFit/>
          </a:bodyPr>
          <a:lstStyle/>
          <a:p>
            <a:r>
              <a:rPr lang="en-US" sz="3200"/>
              <a:t>Nuzvidu</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6381" y="255181"/>
            <a:ext cx="6347713" cy="1320800"/>
          </a:xfrm>
        </p:spPr>
        <p:txBody>
          <a:bodyPr/>
          <a:lstStyle/>
          <a:p>
            <a:r>
              <a:rPr lang="en-US" b="1" u="sng" dirty="0">
                <a:solidFill>
                  <a:schemeClr val="tx1"/>
                </a:solidFill>
                <a:latin typeface="Times New Roman" panose="02020603050405020304" pitchFamily="18" charset="0"/>
                <a:cs typeface="Times New Roman" panose="02020603050405020304" pitchFamily="18" charset="0"/>
              </a:rPr>
              <a:t>Flowchart</a:t>
            </a:r>
            <a:endParaRPr lang="en-US" b="1" u="sng"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Screenshot (107)"/>
          <p:cNvPicPr>
            <a:picLocks noGrp="1" noChangeAspect="1"/>
          </p:cNvPicPr>
          <p:nvPr>
            <p:ph idx="1"/>
          </p:nvPr>
        </p:nvPicPr>
        <p:blipFill>
          <a:blip r:embed="rId1"/>
          <a:stretch>
            <a:fillRect/>
          </a:stretch>
        </p:blipFill>
        <p:spPr>
          <a:xfrm>
            <a:off x="446567" y="1320800"/>
            <a:ext cx="6475227" cy="51153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77" y="244"/>
            <a:ext cx="8494294" cy="928520"/>
          </a:xfrm>
        </p:spPr>
        <p:txBody>
          <a:bodyPr>
            <a:normAutofit/>
          </a:bodyPr>
          <a:lstStyle/>
          <a:p>
            <a:pPr algn="just"/>
            <a:r>
              <a:rPr lang="en-US" b="1" u="sng" dirty="0" smtClean="0">
                <a:solidFill>
                  <a:schemeClr val="tx1"/>
                </a:solidFill>
                <a:latin typeface="Times New Roman" panose="02020603050405020304" pitchFamily="18" charset="0"/>
                <a:cs typeface="Times New Roman" panose="02020603050405020304" pitchFamily="18" charset="0"/>
              </a:rPr>
              <a:t>Components in proposed system</a:t>
            </a:r>
            <a:endParaRPr lang="en-US" b="1" u="sng"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201930" y="812165"/>
            <a:ext cx="7106285" cy="3688715"/>
          </a:xfrm>
        </p:spPr>
        <p:txBody>
          <a:bodyPr>
            <a:noAutofit/>
          </a:bodyPr>
          <a:lstStyle/>
          <a:p>
            <a:pPr marL="400050" indent="-285750" algn="just" eaLnBrk="1" latinLnBrk="0" hangingPunct="1">
              <a:spcBef>
                <a:spcPts val="0"/>
              </a:spcBef>
              <a:buClr>
                <a:srgbClr val="00B050"/>
              </a:buClr>
              <a:buSzPct val="85000"/>
              <a:buFont typeface="Wingdings" panose="05000000000000000000" charset="0"/>
              <a:buChar char="Ø"/>
            </a:pP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This project</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is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develop</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ed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using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deep learning.</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I am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getting to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develop a model which can detect the traffic sign.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I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have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build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deep neural network model which will identify which traffic sign is present therein image.</a:t>
            </a: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I</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also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used PIL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library to open image content into array.</a:t>
            </a: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The</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dataset contain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train folder which carries folder each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represents different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classes and in test folder we've  the image path and their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respective class </a:t>
            </a: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labels.</a:t>
            </a: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endPar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400050" indent="-285750" algn="just" eaLnBrk="1" latinLnBrk="0" hangingPunct="1">
              <a:spcBef>
                <a:spcPts val="0"/>
              </a:spcBef>
              <a:buClr>
                <a:srgbClr val="00B050"/>
              </a:buClr>
              <a:buSzPct val="85000"/>
              <a:buFont typeface="Wingdings" panose="05000000000000000000" charset="0"/>
              <a:buChar char="Ø"/>
            </a:pPr>
            <a:r>
              <a:rPr 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 convolutional neural network is a class of deep learning networks, used to examine and check visual imagery. It is used to train the image classification and recognition model because of its high accuracy and </a:t>
            </a:r>
            <a:r>
              <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efficiency. it understands complex pattrens from large dataset and do automatic feature extraction.</a:t>
            </a:r>
            <a:endParaRPr lang="en-US" altLang="en-GB"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pic>
        <p:nvPicPr>
          <p:cNvPr id="4" name="Picture 3"/>
          <p:cNvPicPr>
            <a:picLocks noChangeAspect="1"/>
          </p:cNvPicPr>
          <p:nvPr/>
        </p:nvPicPr>
        <p:blipFill>
          <a:blip r:embed="rId1"/>
          <a:stretch>
            <a:fillRect/>
          </a:stretch>
        </p:blipFill>
        <p:spPr>
          <a:xfrm>
            <a:off x="568325" y="4665345"/>
            <a:ext cx="6739890" cy="1858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969" y="289467"/>
            <a:ext cx="4872789" cy="892425"/>
          </a:xfrm>
        </p:spPr>
        <p:txBody>
          <a:bodyPr>
            <a:normAutofit/>
          </a:bodyPr>
          <a:lstStyle/>
          <a:p>
            <a:r>
              <a:rPr lang="en-US" b="1" u="sng" dirty="0" smtClean="0">
                <a:solidFill>
                  <a:schemeClr val="tx1"/>
                </a:solidFill>
              </a:rPr>
              <a:t>Required Libraries </a:t>
            </a:r>
            <a:endParaRPr lang="en-US" b="1" u="sng" dirty="0">
              <a:solidFill>
                <a:schemeClr val="tx1"/>
              </a:solidFill>
            </a:endParaRPr>
          </a:p>
        </p:txBody>
      </p:sp>
      <p:sp>
        <p:nvSpPr>
          <p:cNvPr id="3" name="Text Placeholder 2"/>
          <p:cNvSpPr>
            <a:spLocks noGrp="1"/>
          </p:cNvSpPr>
          <p:nvPr>
            <p:ph idx="1"/>
          </p:nvPr>
        </p:nvSpPr>
        <p:spPr>
          <a:xfrm>
            <a:off x="518197" y="820668"/>
            <a:ext cx="6084621" cy="4525963"/>
          </a:xfrm>
        </p:spPr>
        <p:txBody>
          <a:bodyPr>
            <a:normAutofit fontScale="82500" lnSpcReduction="20000"/>
          </a:bodyPr>
          <a:lstStyle/>
          <a:p>
            <a:pPr lvl="0">
              <a:spcBef>
                <a:spcPts val="0"/>
              </a:spcBef>
              <a:buSzPct val="46000"/>
              <a:buFont typeface="Wingdings" panose="05000000000000000000" charset="0"/>
              <a:buChar char="v"/>
            </a:pPr>
            <a:endParaRPr lang="en-US" sz="2400" dirty="0">
              <a:solidFill>
                <a:srgbClr val="FFFFFF"/>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numpy</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pandas</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matplotlib.pyplot (matplotlib)</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tensorflow (tf)</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PIL (Python Imaging Library)</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os</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sklearn.model_selection (train_test_split)</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keras.utils (to_categorical)</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keras.models (Sequential, load_model)</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keras.layers (Conv2D, MaxPool2D, Dense, Flatten, Dropout)</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100" dirty="0">
                <a:solidFill>
                  <a:schemeClr val="accent4">
                    <a:lumMod val="10000"/>
                  </a:schemeClr>
                </a:solidFill>
                <a:latin typeface="Times New Roman" panose="02020603050405020304" pitchFamily="18" charset="0"/>
                <a:cs typeface="Times New Roman" panose="02020603050405020304" pitchFamily="18" charset="0"/>
              </a:rPr>
              <a:t>pathlib (Path)</a:t>
            </a:r>
            <a:endParaRPr lang="en-US" sz="2100" dirty="0">
              <a:solidFill>
                <a:schemeClr val="accent4">
                  <a:lumMod val="10000"/>
                </a:schemeClr>
              </a:solidFill>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US" sz="24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US" sz="2400"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rippl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844" y="467832"/>
            <a:ext cx="6663071" cy="1245982"/>
          </a:xfrm>
        </p:spPr>
        <p:txBody>
          <a:bodyPr>
            <a:normAutofit fontScale="90000"/>
          </a:bodyPr>
          <a:lstStyle/>
          <a:p>
            <a:pPr algn="just"/>
            <a:r>
              <a:rPr lang="en-US" sz="3200" u="sng" dirty="0" smtClean="0">
                <a:solidFill>
                  <a:schemeClr val="tx1"/>
                </a:solidFill>
                <a:latin typeface="Times New Roman" panose="02020603050405020304" pitchFamily="18" charset="0"/>
                <a:cs typeface="Times New Roman" panose="02020603050405020304" pitchFamily="18" charset="0"/>
                <a:sym typeface="+mn-ea"/>
              </a:rPr>
              <a:t>                                           </a:t>
            </a:r>
            <a:br>
              <a:rPr lang="en-US" sz="3200" u="sng" dirty="0" smtClean="0">
                <a:solidFill>
                  <a:schemeClr val="tx1"/>
                </a:solidFill>
                <a:latin typeface="Times New Roman" panose="02020603050405020304" pitchFamily="18" charset="0"/>
                <a:cs typeface="Times New Roman" panose="02020603050405020304" pitchFamily="18" charset="0"/>
                <a:sym typeface="+mn-ea"/>
              </a:rPr>
            </a:br>
            <a:r>
              <a:rPr lang="en-US" sz="3200" b="1" u="sng" dirty="0" smtClean="0">
                <a:solidFill>
                  <a:schemeClr val="tx1"/>
                </a:solidFill>
                <a:latin typeface="Times New Roman" panose="02020603050405020304" pitchFamily="18" charset="0"/>
                <a:cs typeface="Times New Roman" panose="02020603050405020304" pitchFamily="18" charset="0"/>
                <a:sym typeface="+mn-ea"/>
              </a:rPr>
              <a:t>Dataset: GTSRB </a:t>
            </a:r>
            <a:r>
              <a:rPr lang="en-US" sz="3200" b="1" u="sng" dirty="0" smtClean="0">
                <a:solidFill>
                  <a:schemeClr val="tx1"/>
                </a:solidFill>
                <a:latin typeface="Times New Roman" panose="02020603050405020304" pitchFamily="18" charset="0"/>
                <a:cs typeface="Times New Roman" panose="02020603050405020304" pitchFamily="18" charset="0"/>
                <a:sym typeface="+mn-ea"/>
              </a:rPr>
              <a:t>- German Traffic Sign           Recognition </a:t>
            </a:r>
            <a:r>
              <a:rPr lang="en-US" sz="3200" b="1" u="sng" dirty="0" smtClean="0">
                <a:solidFill>
                  <a:schemeClr val="tx1"/>
                </a:solidFill>
                <a:latin typeface="Times New Roman" panose="02020603050405020304" pitchFamily="18" charset="0"/>
                <a:cs typeface="Times New Roman" panose="02020603050405020304" pitchFamily="18" charset="0"/>
                <a:sym typeface="+mn-ea"/>
              </a:rPr>
              <a:t>Benchmark </a:t>
            </a:r>
            <a:endParaRPr lang="en-US" sz="3200" b="1" u="sng" dirty="0" smtClean="0">
              <a:solidFill>
                <a:schemeClr val="tx1"/>
              </a:solidFill>
              <a:latin typeface="Times New Roman" panose="02020603050405020304" pitchFamily="18" charset="0"/>
              <a:cs typeface="Times New Roman" panose="02020603050405020304" pitchFamily="18" charset="0"/>
              <a:sym typeface="+mn-ea"/>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15705" y="1913860"/>
            <a:ext cx="3386138" cy="3598227"/>
          </a:xfrm>
        </p:spPr>
      </p:pic>
      <p:sp>
        <p:nvSpPr>
          <p:cNvPr id="5" name="Text Placeholder 4"/>
          <p:cNvSpPr>
            <a:spLocks noGrp="1"/>
          </p:cNvSpPr>
          <p:nvPr>
            <p:ph type="body" sz="half" idx="2"/>
          </p:nvPr>
        </p:nvSpPr>
        <p:spPr>
          <a:xfrm>
            <a:off x="0" y="2139115"/>
            <a:ext cx="4040372" cy="3602466"/>
          </a:xfrm>
        </p:spPr>
        <p:txBody>
          <a:bodyPr>
            <a:normAutofit/>
          </a:bodyPr>
          <a:lstStyle/>
          <a:p>
            <a:pPr marL="342900" lvl="0" indent="-342900" algn="just">
              <a:buClr>
                <a:srgbClr val="90C226"/>
              </a:buClr>
              <a:buFont typeface="Wingdings" panose="05000000000000000000" charset="0"/>
              <a:buChar char="ü"/>
            </a:pPr>
            <a:r>
              <a:rPr lang="en-US" sz="1600" dirty="0">
                <a:solidFill>
                  <a:prstClr val="black">
                    <a:lumMod val="75000"/>
                    <a:lumOff val="25000"/>
                  </a:prstClr>
                </a:solidFill>
                <a:latin typeface="Times New Roman" panose="02020603050405020304" pitchFamily="18" charset="0"/>
                <a:cs typeface="Times New Roman" panose="02020603050405020304" pitchFamily="18" charset="0"/>
              </a:rPr>
              <a:t>For this project, I have  used  the public dataset available at </a:t>
            </a:r>
            <a:r>
              <a:rPr lang="en-US" sz="1600" dirty="0" err="1" smtClean="0">
                <a:solidFill>
                  <a:prstClr val="black">
                    <a:lumMod val="75000"/>
                    <a:lumOff val="25000"/>
                  </a:prstClr>
                </a:solidFill>
                <a:latin typeface="Times New Roman" panose="02020603050405020304" pitchFamily="18" charset="0"/>
                <a:cs typeface="Times New Roman" panose="02020603050405020304" pitchFamily="18" charset="0"/>
              </a:rPr>
              <a:t>Kaggle</a:t>
            </a:r>
            <a:r>
              <a:rPr lang="en-US" sz="1600" dirty="0">
                <a:solidFill>
                  <a:prstClr val="black">
                    <a:lumMod val="75000"/>
                    <a:lumOff val="25000"/>
                  </a:prstClr>
                </a:solidFill>
                <a:latin typeface="Times New Roman" panose="02020603050405020304" pitchFamily="18" charset="0"/>
                <a:cs typeface="Times New Roman" panose="02020603050405020304" pitchFamily="18" charset="0"/>
              </a:rPr>
              <a:t>.</a:t>
            </a:r>
            <a:endParaRPr lang="en-US" sz="16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lvl="0" indent="-342900" algn="just">
              <a:buClr>
                <a:srgbClr val="FF0000"/>
              </a:buClr>
              <a:buFont typeface="Wingdings" panose="05000000000000000000" charset="0"/>
              <a:buChar char="ü"/>
            </a:pPr>
            <a:r>
              <a:rPr lang="en-US" sz="1600" dirty="0">
                <a:solidFill>
                  <a:prstClr val="black">
                    <a:lumMod val="75000"/>
                    <a:lumOff val="25000"/>
                  </a:prstClr>
                </a:solidFill>
                <a:latin typeface="Times New Roman" panose="02020603050405020304" pitchFamily="18" charset="0"/>
                <a:cs typeface="Times New Roman" panose="02020603050405020304" pitchFamily="18" charset="0"/>
              </a:rPr>
              <a:t>The dataset contains more than 50,000 images of different traffic signs. It is further classified into 43 different classes. The dataset is quite varying, some of the classes have many images while some classes have few images. The size of the dataset is around 300 MB. The dataset has a train folder which contains images inside each class and a test folder which we will use for testing our model.</a:t>
            </a:r>
            <a:endParaRPr lang="en-US" sz="1600" dirty="0">
              <a:solidFill>
                <a:prstClr val="black">
                  <a:lumMod val="75000"/>
                  <a:lumOff val="25000"/>
                </a:prstClr>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ü"/>
            </a:pPr>
            <a:endParaRPr lang="en-I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228" y="234120"/>
            <a:ext cx="6347714" cy="665747"/>
          </a:xfrm>
        </p:spPr>
        <p:txBody>
          <a:bodyPr>
            <a:normAutofit/>
          </a:bodyPr>
          <a:lstStyle/>
          <a:p>
            <a:r>
              <a:rPr lang="en-US" b="1" u="sng" dirty="0" smtClean="0">
                <a:solidFill>
                  <a:schemeClr val="tx1"/>
                </a:solidFill>
                <a:latin typeface="Times New Roman" panose="02020603050405020304" pitchFamily="18" charset="0"/>
                <a:cs typeface="Times New Roman" panose="02020603050405020304" pitchFamily="18" charset="0"/>
              </a:rPr>
              <a:t>System Specifications</a:t>
            </a:r>
            <a:endParaRPr lang="en-US" b="1" u="sng"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sz="half" idx="1"/>
          </p:nvPr>
        </p:nvSpPr>
        <p:spPr>
          <a:xfrm>
            <a:off x="457200" y="1275080"/>
            <a:ext cx="4214495" cy="5583555"/>
          </a:xfrm>
        </p:spPr>
        <p:txBody>
          <a:bodyPr>
            <a:noAutofit/>
          </a:bodyPr>
          <a:lstStyle/>
          <a:p>
            <a:pPr marL="50800" indent="0" algn="just">
              <a:buNone/>
            </a:pPr>
            <a:r>
              <a:rPr lang="en-US" sz="1600" b="1" u="sng" dirty="0" smtClean="0">
                <a:solidFill>
                  <a:schemeClr val="tx1"/>
                </a:solidFill>
                <a:latin typeface="Times New Roman" panose="02020603050405020304" pitchFamily="18" charset="0"/>
                <a:cs typeface="Times New Roman" panose="02020603050405020304" pitchFamily="18" charset="0"/>
              </a:rPr>
              <a:t>Hardware</a:t>
            </a:r>
            <a:r>
              <a:rPr lang="en-US" sz="1600" b="1" dirty="0" smtClean="0">
                <a:solidFill>
                  <a:schemeClr val="tx1"/>
                </a:solidFill>
                <a:latin typeface="Times New Roman" panose="02020603050405020304" pitchFamily="18" charset="0"/>
                <a:cs typeface="Times New Roman" panose="02020603050405020304" pitchFamily="18" charset="0"/>
              </a:rPr>
              <a:t>:</a:t>
            </a:r>
            <a:endParaRPr lang="en-US" sz="1600" b="1" dirty="0" smtClean="0">
              <a:solidFill>
                <a:schemeClr val="tx1"/>
              </a:solidFill>
              <a:latin typeface="Times New Roman" panose="02020603050405020304" pitchFamily="18" charset="0"/>
              <a:cs typeface="Times New Roman" panose="02020603050405020304" pitchFamily="18" charset="0"/>
            </a:endParaRPr>
          </a:p>
          <a:p>
            <a:pPr marL="0" lvl="0" indent="0" algn="just">
              <a:lnSpc>
                <a:spcPct val="90000"/>
              </a:lnSpc>
              <a:spcBef>
                <a:spcPts val="1000"/>
              </a:spcBef>
              <a:buSzPct val="46000"/>
              <a:buNone/>
            </a:pPr>
            <a:r>
              <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Processor  :  CORE i3</a:t>
            </a:r>
            <a:endPar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lvl="0" indent="0" algn="just">
              <a:lnSpc>
                <a:spcPct val="90000"/>
              </a:lnSpc>
              <a:spcBef>
                <a:spcPts val="1000"/>
              </a:spcBef>
              <a:buSzPct val="46000"/>
              <a:buNone/>
            </a:pPr>
            <a:r>
              <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RAM  :  4 GB or Higher</a:t>
            </a:r>
            <a:endPar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lvl="0" indent="0" algn="just">
              <a:lnSpc>
                <a:spcPct val="90000"/>
              </a:lnSpc>
              <a:spcBef>
                <a:spcPts val="1000"/>
              </a:spcBef>
              <a:buSzPct val="46000"/>
              <a:buNone/>
            </a:pPr>
            <a:r>
              <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ROM  :  100 GB or </a:t>
            </a:r>
            <a:r>
              <a:rPr lang="en-US"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Higher</a:t>
            </a:r>
            <a:endParaRPr lang="en-US"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indent="0" algn="just">
              <a:lnSpc>
                <a:spcPct val="90000"/>
              </a:lnSpc>
              <a:spcBef>
                <a:spcPts val="1000"/>
              </a:spcBef>
              <a:buSzPct val="46000"/>
              <a:buNone/>
            </a:pPr>
            <a:r>
              <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OS   :  Windows 8 or </a:t>
            </a:r>
            <a:r>
              <a:rPr lang="en-US"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high</a:t>
            </a:r>
            <a:endParaRPr lang="en-US" sz="1600"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50800" indent="0" algn="just">
              <a:buNone/>
            </a:pPr>
            <a:r>
              <a:rPr lang="en-US" sz="1600" b="1" u="sng" dirty="0">
                <a:solidFill>
                  <a:schemeClr val="tx1"/>
                </a:solidFill>
                <a:latin typeface="Times New Roman" panose="02020603050405020304" pitchFamily="18" charset="0"/>
                <a:cs typeface="Times New Roman" panose="02020603050405020304" pitchFamily="18" charset="0"/>
              </a:rPr>
              <a:t>Software</a:t>
            </a:r>
            <a:r>
              <a:rPr lang="en-US" sz="1600" b="1" dirty="0">
                <a:solidFill>
                  <a:schemeClr val="tx1"/>
                </a:solidFill>
                <a:latin typeface="Times New Roman" panose="02020603050405020304" pitchFamily="18" charset="0"/>
                <a:cs typeface="Times New Roman" panose="02020603050405020304" pitchFamily="18" charset="0"/>
              </a:rPr>
              <a:t>:</a:t>
            </a:r>
            <a:endParaRPr lang="en-US" sz="1600" b="1" dirty="0">
              <a:solidFill>
                <a:schemeClr val="tx1"/>
              </a:solidFill>
              <a:latin typeface="Times New Roman" panose="02020603050405020304" pitchFamily="18" charset="0"/>
              <a:cs typeface="Times New Roman" panose="02020603050405020304" pitchFamily="18" charset="0"/>
            </a:endParaRPr>
          </a:p>
          <a:p>
            <a:pPr marL="0" lvl="0" indent="0" algn="just">
              <a:lnSpc>
                <a:spcPct val="90000"/>
              </a:lnSpc>
              <a:spcBef>
                <a:spcPts val="1000"/>
              </a:spcBef>
              <a:buClr>
                <a:schemeClr val="bg1"/>
              </a:buClr>
              <a:buSzPct val="46000"/>
              <a:buNone/>
            </a:pPr>
            <a:r>
              <a:rPr lang="en-US"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PYTHON</a:t>
            </a:r>
            <a:endParaRPr lang="en-US" sz="1600" dirty="0" smtClean="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lvl="0" indent="0" algn="just">
              <a:lnSpc>
                <a:spcPct val="90000"/>
              </a:lnSpc>
              <a:spcBef>
                <a:spcPts val="1000"/>
              </a:spcBef>
              <a:buClr>
                <a:schemeClr val="bg1"/>
              </a:buClr>
              <a:buSzPct val="46000"/>
              <a:buNone/>
            </a:pPr>
            <a:r>
              <a:rPr lang="en-US" sz="1600" dirty="0" smtClean="0">
                <a:solidFill>
                  <a:schemeClr val="tx1"/>
                </a:solidFill>
                <a:latin typeface="Times New Roman" panose="02020603050405020304" pitchFamily="18" charset="0"/>
                <a:cs typeface="Times New Roman" panose="02020603050405020304" pitchFamily="18" charset="0"/>
              </a:rPr>
              <a:t>Jupyter Notebook</a:t>
            </a:r>
            <a:endParaRPr lang="en-US" sz="1600" dirty="0" smtClean="0">
              <a:solidFill>
                <a:schemeClr val="tx1"/>
              </a:solidFill>
              <a:latin typeface="Times New Roman" panose="02020603050405020304" pitchFamily="18" charset="0"/>
              <a:cs typeface="Times New Roman" panose="02020603050405020304" pitchFamily="18" charset="0"/>
            </a:endParaRPr>
          </a:p>
          <a:p>
            <a:pPr marL="0" lvl="0" indent="0" algn="just">
              <a:lnSpc>
                <a:spcPct val="90000"/>
              </a:lnSpc>
              <a:spcBef>
                <a:spcPts val="1000"/>
              </a:spcBef>
              <a:buClr>
                <a:schemeClr val="bg1"/>
              </a:buClr>
              <a:buSzPct val="46000"/>
              <a:buNone/>
            </a:pPr>
            <a:r>
              <a:rPr lang="en-US" sz="1600" dirty="0" smtClean="0">
                <a:solidFill>
                  <a:schemeClr val="tx1"/>
                </a:solidFill>
                <a:latin typeface="Times New Roman" panose="02020603050405020304" pitchFamily="18" charset="0"/>
                <a:cs typeface="Times New Roman" panose="02020603050405020304" pitchFamily="18" charset="0"/>
              </a:rPr>
              <a:t>Tkinter</a:t>
            </a:r>
            <a:endParaRPr lang="en-US" sz="1600" dirty="0" smtClean="0">
              <a:solidFill>
                <a:schemeClr val="tx1"/>
              </a:solidFill>
              <a:latin typeface="Times New Roman" panose="02020603050405020304" pitchFamily="18" charset="0"/>
              <a:cs typeface="Times New Roman" panose="02020603050405020304" pitchFamily="18" charset="0"/>
            </a:endParaRPr>
          </a:p>
          <a:p>
            <a:pPr marL="0" lvl="0" indent="0" algn="just">
              <a:lnSpc>
                <a:spcPct val="90000"/>
              </a:lnSpc>
              <a:spcBef>
                <a:spcPts val="1000"/>
              </a:spcBef>
              <a:buClr>
                <a:schemeClr val="bg1"/>
              </a:buClr>
              <a:buSzPct val="46000"/>
              <a:buNone/>
            </a:pPr>
            <a:r>
              <a:rPr lang="en-US" sz="1600" dirty="0" smtClean="0">
                <a:solidFill>
                  <a:schemeClr val="tx1"/>
                </a:solidFill>
                <a:latin typeface="Times New Roman" panose="02020603050405020304" pitchFamily="18" charset="0"/>
                <a:cs typeface="Times New Roman" panose="02020603050405020304" pitchFamily="18" charset="0"/>
              </a:rPr>
              <a:t>Visual studio code</a:t>
            </a:r>
            <a:endParaRPr lang="en-US" sz="1600" dirty="0" smtClean="0">
              <a:solidFill>
                <a:schemeClr val="tx1"/>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sz="half" idx="2"/>
          </p:nvPr>
        </p:nvSpPr>
        <p:spPr/>
        <p:txBody>
          <a:bodyPr/>
          <a:lstStyle/>
          <a:p>
            <a:pPr marL="50800" indent="0">
              <a:buNone/>
            </a:pPr>
            <a:r>
              <a:rPr lang="en-US" b="1" dirty="0" smtClean="0">
                <a:solidFill>
                  <a:schemeClr val="bg1"/>
                </a:solidFill>
              </a:rPr>
              <a:t>.</a:t>
            </a:r>
            <a:endParaRPr lang="en-US" b="1" dirty="0">
              <a:solidFill>
                <a:schemeClr val="bg1"/>
              </a:solidFill>
            </a:endParaRPr>
          </a:p>
        </p:txBody>
      </p:sp>
      <p:pic>
        <p:nvPicPr>
          <p:cNvPr id="8" name="Picture 7" descr="C:\Users\MANJU\Desktop\Traffic Project\Summer Internship\system require ments.webpsystem require ments"/>
          <p:cNvPicPr>
            <a:picLocks noChangeAspect="1"/>
          </p:cNvPicPr>
          <p:nvPr/>
        </p:nvPicPr>
        <p:blipFill>
          <a:blip r:embed="rId1"/>
          <a:srcRect l="19023" r="19023"/>
          <a:stretch>
            <a:fillRect/>
          </a:stretch>
        </p:blipFill>
        <p:spPr>
          <a:xfrm>
            <a:off x="3159892" y="1275347"/>
            <a:ext cx="4150896" cy="4186989"/>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816" y="315433"/>
            <a:ext cx="2120810" cy="666307"/>
          </a:xfrm>
        </p:spPr>
        <p:txBody>
          <a:bodyPr/>
          <a:lstStyle/>
          <a:p>
            <a:pPr algn="just"/>
            <a:r>
              <a:rPr lang="en-US" u="sng" dirty="0">
                <a:solidFill>
                  <a:schemeClr val="tx1"/>
                </a:solidFill>
                <a:latin typeface="Times New Roman" panose="02020603050405020304" pitchFamily="18" charset="0"/>
                <a:cs typeface="Times New Roman" panose="02020603050405020304" pitchFamily="18" charset="0"/>
              </a:rPr>
              <a:t>Accuracy</a:t>
            </a:r>
            <a:endParaRPr lang="en-US" u="sng" dirty="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accuracy"/>
          <p:cNvPicPr>
            <a:picLocks noGrp="1" noChangeAspect="1"/>
          </p:cNvPicPr>
          <p:nvPr>
            <p:ph idx="1"/>
          </p:nvPr>
        </p:nvPicPr>
        <p:blipFill>
          <a:blip r:embed="rId1"/>
          <a:stretch>
            <a:fillRect/>
          </a:stretch>
        </p:blipFill>
        <p:spPr>
          <a:xfrm>
            <a:off x="344602" y="981740"/>
            <a:ext cx="3355529" cy="2966484"/>
          </a:xfrm>
          <a:prstGeom prst="rect">
            <a:avLst/>
          </a:prstGeom>
        </p:spPr>
      </p:pic>
      <p:sp>
        <p:nvSpPr>
          <p:cNvPr id="3" name="TextBox 2"/>
          <p:cNvSpPr txBox="1"/>
          <p:nvPr/>
        </p:nvSpPr>
        <p:spPr>
          <a:xfrm>
            <a:off x="4827181" y="223951"/>
            <a:ext cx="1233376" cy="646331"/>
          </a:xfrm>
          <a:prstGeom prst="rect">
            <a:avLst/>
          </a:prstGeom>
          <a:noFill/>
        </p:spPr>
        <p:txBody>
          <a:bodyPr wrap="square" rtlCol="0">
            <a:spAutoFit/>
          </a:bodyPr>
          <a:lstStyle/>
          <a:p>
            <a:r>
              <a:rPr lang="en-US" sz="3600" u="sng" dirty="0">
                <a:solidFill>
                  <a:prstClr val="black"/>
                </a:solidFill>
                <a:latin typeface="Times New Roman" panose="02020603050405020304" pitchFamily="18" charset="0"/>
                <a:ea typeface="+mj-ea"/>
                <a:cs typeface="Times New Roman" panose="02020603050405020304" pitchFamily="18" charset="0"/>
              </a:rPr>
              <a:t>Loss</a:t>
            </a:r>
            <a:endParaRPr lang="en-IN" dirty="0"/>
          </a:p>
        </p:txBody>
      </p:sp>
      <p:pic>
        <p:nvPicPr>
          <p:cNvPr id="5" name="Content Placeholder 3" descr="loss"/>
          <p:cNvPicPr>
            <a:picLocks noChangeAspect="1"/>
          </p:cNvPicPr>
          <p:nvPr/>
        </p:nvPicPr>
        <p:blipFill>
          <a:blip r:embed="rId2"/>
          <a:stretch>
            <a:fillRect/>
          </a:stretch>
        </p:blipFill>
        <p:spPr>
          <a:xfrm>
            <a:off x="3789357" y="981740"/>
            <a:ext cx="3309024" cy="3009012"/>
          </a:xfrm>
          <a:prstGeom prst="rect">
            <a:avLst/>
          </a:prstGeom>
        </p:spPr>
      </p:pic>
      <p:pic>
        <p:nvPicPr>
          <p:cNvPr id="7" name="Content Placeholder 3" descr="Screenshot (112)"/>
          <p:cNvPicPr>
            <a:picLocks noChangeAspect="1"/>
          </p:cNvPicPr>
          <p:nvPr/>
        </p:nvPicPr>
        <p:blipFill>
          <a:blip r:embed="rId3"/>
          <a:stretch>
            <a:fillRect/>
          </a:stretch>
        </p:blipFill>
        <p:spPr>
          <a:xfrm>
            <a:off x="707669" y="5018569"/>
            <a:ext cx="6163376" cy="1451771"/>
          </a:xfrm>
          <a:prstGeom prst="rect">
            <a:avLst/>
          </a:prstGeom>
        </p:spPr>
      </p:pic>
      <p:sp>
        <p:nvSpPr>
          <p:cNvPr id="9" name="TextBox 8"/>
          <p:cNvSpPr txBox="1"/>
          <p:nvPr/>
        </p:nvSpPr>
        <p:spPr>
          <a:xfrm flipH="1">
            <a:off x="707669" y="4085803"/>
            <a:ext cx="2111904"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Accuracy</a:t>
            </a:r>
            <a:endParaRPr lang="en-IN" sz="3600"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7" name="Text Box 6"/>
          <p:cNvSpPr txBox="1"/>
          <p:nvPr/>
        </p:nvSpPr>
        <p:spPr>
          <a:xfrm>
            <a:off x="102235" y="651510"/>
            <a:ext cx="6094730" cy="645160"/>
          </a:xfrm>
          <a:prstGeom prst="rect">
            <a:avLst/>
          </a:prstGeom>
          <a:noFill/>
        </p:spPr>
        <p:txBody>
          <a:bodyPr wrap="square" rtlCol="0" anchor="t">
            <a:spAutoFit/>
          </a:bodyPr>
          <a:p>
            <a:r>
              <a:rPr lang="en-US" sz="3600" b="1" u="sng" dirty="0">
                <a:latin typeface="Times New Roman" panose="02020603050405020304" pitchFamily="18" charset="0"/>
                <a:cs typeface="Times New Roman" panose="02020603050405020304" pitchFamily="18" charset="0"/>
                <a:sym typeface="+mn-ea"/>
              </a:rPr>
              <a:t>Graphical User Interface</a:t>
            </a:r>
            <a:endParaRPr lang="en-US" sz="3600" b="1" u="sng" dirty="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6" name="Text Box 5"/>
          <p:cNvSpPr txBox="1"/>
          <p:nvPr/>
        </p:nvSpPr>
        <p:spPr>
          <a:xfrm>
            <a:off x="102235" y="651510"/>
            <a:ext cx="6094730" cy="645160"/>
          </a:xfrm>
          <a:prstGeom prst="rect">
            <a:avLst/>
          </a:prstGeom>
          <a:noFill/>
        </p:spPr>
        <p:txBody>
          <a:bodyPr wrap="square" rtlCol="0" anchor="t">
            <a:spAutoFit/>
          </a:bodyPr>
          <a:p>
            <a:r>
              <a:rPr lang="en-US" sz="3600" b="1" u="sng" dirty="0">
                <a:latin typeface="Times New Roman" panose="02020603050405020304" pitchFamily="18" charset="0"/>
                <a:cs typeface="Times New Roman" panose="02020603050405020304" pitchFamily="18" charset="0"/>
                <a:sym typeface="+mn-ea"/>
              </a:rPr>
              <a:t>Graphical User Interface</a:t>
            </a:r>
            <a:endParaRPr lang="en-US" sz="3600" b="1" u="sng" dirty="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6" name="Text Box 5"/>
          <p:cNvSpPr txBox="1"/>
          <p:nvPr/>
        </p:nvSpPr>
        <p:spPr>
          <a:xfrm>
            <a:off x="102235" y="651510"/>
            <a:ext cx="6094730" cy="645160"/>
          </a:xfrm>
          <a:prstGeom prst="rect">
            <a:avLst/>
          </a:prstGeom>
          <a:noFill/>
        </p:spPr>
        <p:txBody>
          <a:bodyPr wrap="square" rtlCol="0" anchor="t">
            <a:spAutoFit/>
          </a:bodyPr>
          <a:p>
            <a:r>
              <a:rPr lang="en-US" sz="3600" b="1" u="sng" dirty="0">
                <a:latin typeface="Times New Roman" panose="02020603050405020304" pitchFamily="18" charset="0"/>
                <a:cs typeface="Times New Roman" panose="02020603050405020304" pitchFamily="18" charset="0"/>
                <a:sym typeface="+mn-ea"/>
              </a:rPr>
              <a:t>Graphical User Interface</a:t>
            </a:r>
            <a:endParaRPr lang="en-US" sz="3600" b="1" u="sng" dirty="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49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2586990" y="252730"/>
            <a:ext cx="3387725" cy="687070"/>
          </a:xfrm>
        </p:spPr>
        <p:txBody>
          <a:bodyPr>
            <a:normAutofit fontScale="90000"/>
          </a:bodyPr>
          <a:p>
            <a:r>
              <a:rPr lang="en-US" u="sng">
                <a:solidFill>
                  <a:schemeClr val="tx1"/>
                </a:solidFill>
                <a:latin typeface="Times New Roman" panose="02020603050405020304" pitchFamily="18" charset="0"/>
                <a:cs typeface="Times New Roman" panose="02020603050405020304" pitchFamily="18" charset="0"/>
                <a:sym typeface="+mn-ea"/>
              </a:rPr>
              <a:t>Two Traffic signs</a:t>
            </a:r>
            <a:endParaRPr lang="en-US"/>
          </a:p>
        </p:txBody>
      </p:sp>
      <p:pic>
        <p:nvPicPr>
          <p:cNvPr id="4" name="Content Placeholder 3"/>
          <p:cNvPicPr>
            <a:picLocks noChangeAspect="1"/>
          </p:cNvPicPr>
          <p:nvPr>
            <p:ph idx="1"/>
          </p:nvPr>
        </p:nvPicPr>
        <p:blipFill>
          <a:blip r:embed="rId1"/>
          <a:stretch>
            <a:fillRect/>
          </a:stretch>
        </p:blipFill>
        <p:spPr>
          <a:xfrm>
            <a:off x="4828223" y="4061143"/>
            <a:ext cx="1717040" cy="2591435"/>
          </a:xfrm>
          <a:prstGeom prst="rect">
            <a:avLst/>
          </a:prstGeom>
        </p:spPr>
      </p:pic>
      <p:pic>
        <p:nvPicPr>
          <p:cNvPr id="5" name="Picture 4"/>
          <p:cNvPicPr>
            <a:picLocks noChangeAspect="1"/>
          </p:cNvPicPr>
          <p:nvPr/>
        </p:nvPicPr>
        <p:blipFill>
          <a:blip r:embed="rId2"/>
          <a:stretch>
            <a:fillRect/>
          </a:stretch>
        </p:blipFill>
        <p:spPr>
          <a:xfrm>
            <a:off x="4881563" y="1133793"/>
            <a:ext cx="1717040" cy="2591435"/>
          </a:xfrm>
          <a:prstGeom prst="rect">
            <a:avLst/>
          </a:prstGeom>
        </p:spPr>
      </p:pic>
      <p:pic>
        <p:nvPicPr>
          <p:cNvPr id="6" name="Picture 5"/>
          <p:cNvPicPr>
            <a:picLocks noChangeAspect="1"/>
          </p:cNvPicPr>
          <p:nvPr/>
        </p:nvPicPr>
        <p:blipFill>
          <a:blip r:embed="rId3"/>
          <a:stretch>
            <a:fillRect/>
          </a:stretch>
        </p:blipFill>
        <p:spPr>
          <a:xfrm>
            <a:off x="7070725" y="4061460"/>
            <a:ext cx="1717040" cy="2591435"/>
          </a:xfrm>
          <a:prstGeom prst="rect">
            <a:avLst/>
          </a:prstGeom>
        </p:spPr>
      </p:pic>
      <p:pic>
        <p:nvPicPr>
          <p:cNvPr id="7" name="Picture 6"/>
          <p:cNvPicPr>
            <a:picLocks noChangeAspect="1"/>
          </p:cNvPicPr>
          <p:nvPr/>
        </p:nvPicPr>
        <p:blipFill>
          <a:blip r:embed="rId4"/>
          <a:stretch>
            <a:fillRect/>
          </a:stretch>
        </p:blipFill>
        <p:spPr>
          <a:xfrm>
            <a:off x="7098348" y="1133793"/>
            <a:ext cx="1717040" cy="2591435"/>
          </a:xfrm>
          <a:prstGeom prst="rect">
            <a:avLst/>
          </a:prstGeom>
        </p:spPr>
      </p:pic>
      <p:pic>
        <p:nvPicPr>
          <p:cNvPr id="8" name="Picture 7"/>
          <p:cNvPicPr>
            <a:picLocks noChangeAspect="1"/>
          </p:cNvPicPr>
          <p:nvPr/>
        </p:nvPicPr>
        <p:blipFill>
          <a:blip r:embed="rId5"/>
          <a:stretch>
            <a:fillRect/>
          </a:stretch>
        </p:blipFill>
        <p:spPr>
          <a:xfrm>
            <a:off x="2586990" y="4061460"/>
            <a:ext cx="1717040" cy="2591435"/>
          </a:xfrm>
          <a:prstGeom prst="rect">
            <a:avLst/>
          </a:prstGeom>
        </p:spPr>
      </p:pic>
      <p:pic>
        <p:nvPicPr>
          <p:cNvPr id="9" name="Picture 8"/>
          <p:cNvPicPr>
            <a:picLocks noChangeAspect="1"/>
          </p:cNvPicPr>
          <p:nvPr/>
        </p:nvPicPr>
        <p:blipFill>
          <a:blip r:embed="rId6"/>
          <a:stretch>
            <a:fillRect/>
          </a:stretch>
        </p:blipFill>
        <p:spPr>
          <a:xfrm>
            <a:off x="607695" y="4061460"/>
            <a:ext cx="1717040" cy="2591435"/>
          </a:xfrm>
          <a:prstGeom prst="rect">
            <a:avLst/>
          </a:prstGeom>
        </p:spPr>
      </p:pic>
      <p:pic>
        <p:nvPicPr>
          <p:cNvPr id="11" name="Picture 10"/>
          <p:cNvPicPr>
            <a:picLocks noChangeAspect="1"/>
          </p:cNvPicPr>
          <p:nvPr/>
        </p:nvPicPr>
        <p:blipFill>
          <a:blip r:embed="rId7"/>
          <a:stretch>
            <a:fillRect/>
          </a:stretch>
        </p:blipFill>
        <p:spPr>
          <a:xfrm>
            <a:off x="2708910" y="1134110"/>
            <a:ext cx="1717040" cy="2591435"/>
          </a:xfrm>
          <a:prstGeom prst="rect">
            <a:avLst/>
          </a:prstGeom>
        </p:spPr>
      </p:pic>
      <p:pic>
        <p:nvPicPr>
          <p:cNvPr id="12" name="Picture 11"/>
          <p:cNvPicPr>
            <a:picLocks noChangeAspect="1"/>
          </p:cNvPicPr>
          <p:nvPr/>
        </p:nvPicPr>
        <p:blipFill>
          <a:blip r:embed="rId8"/>
          <a:stretch>
            <a:fillRect/>
          </a:stretch>
        </p:blipFill>
        <p:spPr>
          <a:xfrm>
            <a:off x="607378" y="1134110"/>
            <a:ext cx="1717040" cy="25914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671195" y="1627505"/>
            <a:ext cx="6773545" cy="10795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Times New Roman" panose="02020603050405020304"/>
              <a:buNone/>
            </a:pPr>
            <a:r>
              <a:rPr lang="en-US" sz="3600" b="1" dirty="0" smtClean="0">
                <a:solidFill>
                  <a:schemeClr val="tx1"/>
                </a:solidFill>
                <a:latin typeface="Times New Roman" panose="02020603050405020304" pitchFamily="18" charset="0"/>
                <a:cs typeface="Times New Roman" panose="02020603050405020304" pitchFamily="18" charset="0"/>
                <a:sym typeface="Times New Roman" panose="02020603050405020304"/>
              </a:rPr>
              <a:t>TRAFFIC SIGN RECOGNITION </a:t>
            </a:r>
            <a:endParaRPr lang="en-US" sz="3600" b="1" dirty="0">
              <a:solidFill>
                <a:schemeClr val="tx1"/>
              </a:solidFill>
              <a:latin typeface="Times New Roman" panose="02020603050405020304" pitchFamily="18" charset="0"/>
              <a:cs typeface="Times New Roman" panose="02020603050405020304" pitchFamily="18" charset="0"/>
              <a:sym typeface="Times New Roman" panose="02020603050405020304"/>
            </a:endParaRPr>
          </a:p>
        </p:txBody>
      </p:sp>
      <p:sp>
        <p:nvSpPr>
          <p:cNvPr id="85" name="Google Shape;85;p13"/>
          <p:cNvSpPr txBox="1">
            <a:spLocks noGrp="1"/>
          </p:cNvSpPr>
          <p:nvPr>
            <p:ph type="subTitle" idx="1"/>
          </p:nvPr>
        </p:nvSpPr>
        <p:spPr>
          <a:xfrm>
            <a:off x="2719070" y="3267710"/>
            <a:ext cx="4598670" cy="1169035"/>
          </a:xfrm>
          <a:prstGeom prst="rect">
            <a:avLst/>
          </a:prstGeom>
          <a:noFill/>
          <a:ln>
            <a:noFill/>
          </a:ln>
        </p:spPr>
        <p:txBody>
          <a:bodyPr spcFirstLastPara="1" wrap="square" lIns="91425" tIns="45700" rIns="91425" bIns="45700" anchor="t" anchorCtr="0">
            <a:normAutofit fontScale="60000"/>
          </a:bodyPr>
          <a:lstStyle/>
          <a:p>
            <a:pPr marL="0" lvl="0" indent="0" algn="just" rtl="0">
              <a:spcBef>
                <a:spcPts val="0"/>
              </a:spcBef>
              <a:spcAft>
                <a:spcPts val="0"/>
              </a:spcAft>
              <a:buClr>
                <a:schemeClr val="dk1"/>
              </a:buClr>
              <a:buSzPts val="1800"/>
              <a:buNone/>
            </a:pPr>
            <a:r>
              <a:rPr lang="en-US" sz="2665"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Under the guidence of </a:t>
            </a:r>
            <a:r>
              <a:rPr lang="en-US" sz="2665" dirty="0" smtClean="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t>
            </a:r>
            <a:endParaRPr lang="en-US" sz="2665" dirty="0" smtClean="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spcBef>
                <a:spcPts val="0"/>
              </a:spcBef>
              <a:spcAft>
                <a:spcPts val="0"/>
              </a:spcAft>
              <a:buClr>
                <a:schemeClr val="dk1"/>
              </a:buClr>
              <a:buSzPts val="1800"/>
              <a:buNone/>
            </a:pPr>
            <a:endParaRPr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360"/>
              </a:spcBef>
              <a:spcAft>
                <a:spcPts val="0"/>
              </a:spcAft>
              <a:buClr>
                <a:schemeClr val="dk1"/>
              </a:buClr>
              <a:buSzPts val="1800"/>
              <a:buNone/>
            </a:pPr>
            <a:r>
              <a:rPr lang="en-US" sz="355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Mrs. M. Baby Anusha</a:t>
            </a:r>
            <a:endParaRPr lang="en-US" sz="355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spcBef>
                <a:spcPts val="360"/>
              </a:spcBef>
              <a:spcAft>
                <a:spcPts val="0"/>
              </a:spcAft>
              <a:buClr>
                <a:schemeClr val="dk1"/>
              </a:buClr>
              <a:buSzPts val="1800"/>
              <a:buNone/>
            </a:pPr>
            <a:r>
              <a:rPr lang="en-US" sz="266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(Assistant Professor of CSE) </a:t>
            </a:r>
            <a:endParaRPr lang="en-US" sz="266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spcBef>
                <a:spcPts val="360"/>
              </a:spcBef>
              <a:spcAft>
                <a:spcPts val="0"/>
              </a:spcAft>
              <a:buClr>
                <a:schemeClr val="dk1"/>
              </a:buClr>
              <a:buSzPts val="1800"/>
              <a:buNone/>
            </a:pPr>
            <a:endParaRPr lang="en-US" sz="266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rtl="0">
              <a:spcBef>
                <a:spcPts val="360"/>
              </a:spcBef>
              <a:spcAft>
                <a:spcPts val="0"/>
              </a:spcAft>
              <a:buClr>
                <a:srgbClr val="888888"/>
              </a:buClr>
              <a:buSzPts val="1800"/>
              <a:buNone/>
            </a:pPr>
            <a:endParaRPr sz="2665" b="1"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86" name="Google Shape;86;p13"/>
          <p:cNvSpPr txBox="1"/>
          <p:nvPr/>
        </p:nvSpPr>
        <p:spPr>
          <a:xfrm>
            <a:off x="6525895" y="5864225"/>
            <a:ext cx="2618105" cy="81788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Submitted by : -</a:t>
            </a:r>
            <a:endParaRPr lang="en-US" sz="1800" b="0" i="0" u="none" strike="noStrike" cap="none"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N180490 – </a:t>
            </a:r>
            <a:r>
              <a:rPr lang="en-US" sz="18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S.Manjulatha</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a:gsLst>
            <a:gs pos="0">
              <a:schemeClr val="accent1">
                <a:lumMod val="5000"/>
                <a:lumOff val="95000"/>
              </a:schemeClr>
            </a:gs>
            <a:gs pos="74000">
              <a:schemeClr val="accent1">
                <a:lumMod val="45000"/>
                <a:lumOff val="55000"/>
              </a:schemeClr>
            </a:gs>
            <a:gs pos="49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6" name="Title 5"/>
          <p:cNvSpPr>
            <a:spLocks noGrp="1"/>
          </p:cNvSpPr>
          <p:nvPr>
            <p:ph type="title"/>
          </p:nvPr>
        </p:nvSpPr>
        <p:spPr>
          <a:xfrm>
            <a:off x="2826385" y="118110"/>
            <a:ext cx="3975100" cy="786765"/>
          </a:xfrm>
        </p:spPr>
        <p:txBody>
          <a:bodyPr>
            <a:normAutofit/>
          </a:bodyPr>
          <a:p>
            <a:r>
              <a:rPr lang="en-US" sz="2800" u="sng">
                <a:solidFill>
                  <a:schemeClr val="tx1"/>
                </a:solidFill>
                <a:latin typeface="Times New Roman" panose="02020603050405020304" pitchFamily="18" charset="0"/>
                <a:cs typeface="Times New Roman" panose="02020603050405020304" pitchFamily="18" charset="0"/>
              </a:rPr>
              <a:t>Three Traffic signs</a:t>
            </a:r>
            <a:endParaRPr lang="en-US" sz="2800" u="sng">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half" idx="1"/>
          </p:nvPr>
        </p:nvPicPr>
        <p:blipFill>
          <a:blip r:embed="rId1"/>
          <a:stretch>
            <a:fillRect/>
          </a:stretch>
        </p:blipFill>
        <p:spPr>
          <a:xfrm>
            <a:off x="6936740" y="3844290"/>
            <a:ext cx="1851025" cy="2926080"/>
          </a:xfrm>
          <a:prstGeom prst="rect">
            <a:avLst/>
          </a:prstGeom>
        </p:spPr>
      </p:pic>
      <p:pic>
        <p:nvPicPr>
          <p:cNvPr id="8" name="Content Placeholder 7"/>
          <p:cNvPicPr>
            <a:picLocks noChangeAspect="1"/>
          </p:cNvPicPr>
          <p:nvPr>
            <p:ph sz="half" idx="2"/>
          </p:nvPr>
        </p:nvPicPr>
        <p:blipFill>
          <a:blip r:embed="rId2"/>
          <a:stretch>
            <a:fillRect/>
          </a:stretch>
        </p:blipFill>
        <p:spPr>
          <a:xfrm>
            <a:off x="4738370" y="3843020"/>
            <a:ext cx="1851025" cy="2926715"/>
          </a:xfrm>
          <a:prstGeom prst="rect">
            <a:avLst/>
          </a:prstGeom>
        </p:spPr>
      </p:pic>
      <p:pic>
        <p:nvPicPr>
          <p:cNvPr id="9" name="Picture 8"/>
          <p:cNvPicPr>
            <a:picLocks noChangeAspect="1"/>
          </p:cNvPicPr>
          <p:nvPr/>
        </p:nvPicPr>
        <p:blipFill>
          <a:blip r:embed="rId3"/>
          <a:stretch>
            <a:fillRect/>
          </a:stretch>
        </p:blipFill>
        <p:spPr>
          <a:xfrm>
            <a:off x="6935788" y="623570"/>
            <a:ext cx="1851025" cy="3117215"/>
          </a:xfrm>
          <a:prstGeom prst="rect">
            <a:avLst/>
          </a:prstGeom>
        </p:spPr>
      </p:pic>
      <p:pic>
        <p:nvPicPr>
          <p:cNvPr id="10" name="Picture 9"/>
          <p:cNvPicPr>
            <a:picLocks noChangeAspect="1"/>
          </p:cNvPicPr>
          <p:nvPr/>
        </p:nvPicPr>
        <p:blipFill>
          <a:blip r:embed="rId4"/>
          <a:stretch>
            <a:fillRect/>
          </a:stretch>
        </p:blipFill>
        <p:spPr>
          <a:xfrm>
            <a:off x="4738370" y="623570"/>
            <a:ext cx="1851025" cy="3117215"/>
          </a:xfrm>
          <a:prstGeom prst="rect">
            <a:avLst/>
          </a:prstGeom>
        </p:spPr>
      </p:pic>
      <p:pic>
        <p:nvPicPr>
          <p:cNvPr id="11" name="Picture 10"/>
          <p:cNvPicPr>
            <a:picLocks noChangeAspect="1"/>
          </p:cNvPicPr>
          <p:nvPr/>
        </p:nvPicPr>
        <p:blipFill>
          <a:blip r:embed="rId5"/>
          <a:stretch>
            <a:fillRect/>
          </a:stretch>
        </p:blipFill>
        <p:spPr>
          <a:xfrm>
            <a:off x="2489835" y="3843655"/>
            <a:ext cx="1851025" cy="2926715"/>
          </a:xfrm>
          <a:prstGeom prst="rect">
            <a:avLst/>
          </a:prstGeom>
        </p:spPr>
      </p:pic>
      <p:pic>
        <p:nvPicPr>
          <p:cNvPr id="12" name="Picture 11"/>
          <p:cNvPicPr>
            <a:picLocks noChangeAspect="1"/>
          </p:cNvPicPr>
          <p:nvPr/>
        </p:nvPicPr>
        <p:blipFill>
          <a:blip r:embed="rId6"/>
          <a:stretch>
            <a:fillRect/>
          </a:stretch>
        </p:blipFill>
        <p:spPr>
          <a:xfrm>
            <a:off x="2489518" y="623570"/>
            <a:ext cx="1851025" cy="3117215"/>
          </a:xfrm>
          <a:prstGeom prst="rect">
            <a:avLst/>
          </a:prstGeom>
        </p:spPr>
      </p:pic>
      <p:pic>
        <p:nvPicPr>
          <p:cNvPr id="14" name="Picture 13"/>
          <p:cNvPicPr>
            <a:picLocks noChangeAspect="1"/>
          </p:cNvPicPr>
          <p:nvPr/>
        </p:nvPicPr>
        <p:blipFill>
          <a:blip r:embed="rId7"/>
          <a:stretch>
            <a:fillRect/>
          </a:stretch>
        </p:blipFill>
        <p:spPr>
          <a:xfrm>
            <a:off x="414655" y="3843020"/>
            <a:ext cx="1851025" cy="2926715"/>
          </a:xfrm>
          <a:prstGeom prst="rect">
            <a:avLst/>
          </a:prstGeom>
        </p:spPr>
      </p:pic>
      <p:pic>
        <p:nvPicPr>
          <p:cNvPr id="15" name="Picture 14"/>
          <p:cNvPicPr>
            <a:picLocks noChangeAspect="1"/>
          </p:cNvPicPr>
          <p:nvPr/>
        </p:nvPicPr>
        <p:blipFill>
          <a:blip r:embed="rId8"/>
          <a:stretch>
            <a:fillRect/>
          </a:stretch>
        </p:blipFill>
        <p:spPr>
          <a:xfrm>
            <a:off x="414338" y="623570"/>
            <a:ext cx="1851025" cy="3117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2101155" y="436733"/>
            <a:ext cx="3129915"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panose="02020603050405020304"/>
              <a:buNone/>
            </a:pPr>
            <a:r>
              <a:rPr lang="en-US" b="1" u="sng" dirty="0">
                <a:solidFill>
                  <a:schemeClr val="accent2">
                    <a:lumMod val="10000"/>
                  </a:schemeClr>
                </a:solidFill>
                <a:latin typeface="Times New Roman" panose="02020603050405020304" pitchFamily="18" charset="0"/>
                <a:cs typeface="Times New Roman" panose="02020603050405020304" pitchFamily="18" charset="0"/>
              </a:rPr>
              <a:t>Conclusion</a:t>
            </a:r>
            <a:endParaRPr lang="en-US" b="1" u="sng" dirty="0">
              <a:solidFill>
                <a:schemeClr val="accent2">
                  <a:lumMod val="10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359410" y="1843405"/>
            <a:ext cx="6743065" cy="2061210"/>
          </a:xfrm>
          <a:prstGeom prst="rect">
            <a:avLst/>
          </a:prstGeom>
          <a:noFill/>
        </p:spPr>
        <p:txBody>
          <a:bodyPr wrap="square" rtlCol="0">
            <a:spAutoFit/>
          </a:bodyPr>
          <a:lstStyle/>
          <a:p>
            <a:pPr lvl="0" algn="just">
              <a:buClr>
                <a:schemeClr val="lt1"/>
              </a:buClr>
              <a:buSzPts val="2600"/>
            </a:pPr>
            <a:r>
              <a:rPr lang="en-GB" sz="1600" dirty="0">
                <a:solidFill>
                  <a:schemeClr val="accent2">
                    <a:lumMod val="10000"/>
                  </a:schemeClr>
                </a:solidFill>
                <a:latin typeface="Times New Roman" panose="02020603050405020304" pitchFamily="18" charset="0"/>
                <a:cs typeface="Times New Roman" panose="02020603050405020304" pitchFamily="18" charset="0"/>
              </a:rPr>
              <a:t>I have proposed an efficient traffic sign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 </a:t>
            </a:r>
            <a:r>
              <a:rPr lang="en-GB" sz="1600" dirty="0">
                <a:solidFill>
                  <a:schemeClr val="accent2">
                    <a:lumMod val="10000"/>
                  </a:schemeClr>
                </a:solidFill>
                <a:latin typeface="Times New Roman" panose="02020603050405020304" pitchFamily="18" charset="0"/>
                <a:cs typeface="Times New Roman" panose="02020603050405020304" pitchFamily="18" charset="0"/>
              </a:rPr>
              <a:t>recognition method. to the present end, </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I</a:t>
            </a:r>
            <a:r>
              <a:rPr lang="en-GB" sz="1600" dirty="0">
                <a:solidFill>
                  <a:schemeClr val="accent2">
                    <a:lumMod val="10000"/>
                  </a:schemeClr>
                </a:solidFill>
                <a:latin typeface="Times New Roman" panose="02020603050405020304" pitchFamily="18" charset="0"/>
                <a:cs typeface="Times New Roman" panose="02020603050405020304" pitchFamily="18" charset="0"/>
              </a:rPr>
              <a:t> generalized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the </a:t>
            </a:r>
            <a:r>
              <a:rPr lang="en-GB" sz="1600" dirty="0">
                <a:solidFill>
                  <a:schemeClr val="accent2">
                    <a:lumMod val="10000"/>
                  </a:schemeClr>
                </a:solidFill>
                <a:latin typeface="Times New Roman" panose="02020603050405020304" pitchFamily="18" charset="0"/>
                <a:cs typeface="Times New Roman" panose="02020603050405020304" pitchFamily="18" charset="0"/>
              </a:rPr>
              <a:t>traffic sign templates with  high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accuracy </a:t>
            </a:r>
            <a:r>
              <a:rPr lang="en-GB" sz="1600" dirty="0">
                <a:solidFill>
                  <a:schemeClr val="accent2">
                    <a:lumMod val="10000"/>
                  </a:schemeClr>
                </a:solidFill>
                <a:latin typeface="Times New Roman" panose="02020603050405020304" pitchFamily="18" charset="0"/>
                <a:cs typeface="Times New Roman" panose="02020603050405020304" pitchFamily="18" charset="0"/>
              </a:rPr>
              <a:t>.To achieve practical detection speed, </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I have</a:t>
            </a:r>
            <a:r>
              <a:rPr lang="en-GB" sz="1600" dirty="0">
                <a:solidFill>
                  <a:schemeClr val="accent2">
                    <a:lumMod val="10000"/>
                  </a:schemeClr>
                </a:solidFill>
                <a:latin typeface="Times New Roman" panose="02020603050405020304" pitchFamily="18" charset="0"/>
                <a:cs typeface="Times New Roman" panose="02020603050405020304" pitchFamily="18" charset="0"/>
              </a:rPr>
              <a:t> explored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the </a:t>
            </a:r>
            <a:r>
              <a:rPr lang="en-GB" sz="1600" dirty="0">
                <a:solidFill>
                  <a:schemeClr val="accent2">
                    <a:lumMod val="10000"/>
                  </a:schemeClr>
                </a:solidFill>
                <a:latin typeface="Times New Roman" panose="02020603050405020304" pitchFamily="18" charset="0"/>
                <a:cs typeface="Times New Roman" panose="02020603050405020304" pitchFamily="18" charset="0"/>
              </a:rPr>
              <a:t>best-performing convolutional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neural </a:t>
            </a:r>
            <a:r>
              <a:rPr lang="en-GB" sz="1600" dirty="0">
                <a:solidFill>
                  <a:schemeClr val="accent2">
                    <a:lumMod val="10000"/>
                  </a:schemeClr>
                </a:solidFill>
                <a:latin typeface="Times New Roman" panose="02020603050405020304" pitchFamily="18" charset="0"/>
                <a:cs typeface="Times New Roman" panose="02020603050405020304" pitchFamily="18" charset="0"/>
              </a:rPr>
              <a:t>network for  recognition considering the characteristics of </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 </a:t>
            </a:r>
            <a:r>
              <a:rPr lang="en-GB" sz="1600" dirty="0">
                <a:solidFill>
                  <a:schemeClr val="accent2">
                    <a:lumMod val="10000"/>
                  </a:schemeClr>
                </a:solidFill>
                <a:latin typeface="Times New Roman" panose="02020603050405020304" pitchFamily="18" charset="0"/>
                <a:cs typeface="Times New Roman" panose="02020603050405020304" pitchFamily="18" charset="0"/>
              </a:rPr>
              <a:t>traffic signs.</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 in some areas there will be one or two or three traffic signs will be there ,in such conditions this project can detect those three traffic signs at a a time.</a:t>
            </a:r>
            <a:r>
              <a:rPr lang="en-GB" sz="1600" dirty="0">
                <a:solidFill>
                  <a:schemeClr val="accent2">
                    <a:lumMod val="10000"/>
                  </a:schemeClr>
                </a:solidFill>
                <a:latin typeface="Times New Roman" panose="02020603050405020304" pitchFamily="18" charset="0"/>
                <a:cs typeface="Times New Roman" panose="02020603050405020304" pitchFamily="18" charset="0"/>
              </a:rPr>
              <a:t> By using the images of traffic signs,</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this</a:t>
            </a:r>
            <a:r>
              <a:rPr lang="en-GB" sz="1600" dirty="0">
                <a:solidFill>
                  <a:schemeClr val="accent2">
                    <a:lumMod val="10000"/>
                  </a:schemeClr>
                </a:solidFill>
                <a:latin typeface="Times New Roman" panose="02020603050405020304" pitchFamily="18" charset="0"/>
                <a:cs typeface="Times New Roman" panose="02020603050405020304" pitchFamily="18" charset="0"/>
              </a:rPr>
              <a:t> method </a:t>
            </a:r>
            <a:r>
              <a:rPr lang="en-GB" sz="1600" dirty="0" smtClean="0">
                <a:solidFill>
                  <a:schemeClr val="accent2">
                    <a:lumMod val="10000"/>
                  </a:schemeClr>
                </a:solidFill>
                <a:latin typeface="Times New Roman" panose="02020603050405020304" pitchFamily="18" charset="0"/>
                <a:cs typeface="Times New Roman" panose="02020603050405020304" pitchFamily="18" charset="0"/>
              </a:rPr>
              <a:t>effectively </a:t>
            </a:r>
            <a:r>
              <a:rPr lang="en-GB" sz="1600" dirty="0">
                <a:solidFill>
                  <a:schemeClr val="accent2">
                    <a:lumMod val="10000"/>
                  </a:schemeClr>
                </a:solidFill>
                <a:latin typeface="Times New Roman" panose="02020603050405020304" pitchFamily="18" charset="0"/>
                <a:cs typeface="Times New Roman" panose="02020603050405020304" pitchFamily="18" charset="0"/>
              </a:rPr>
              <a:t>utilizes strong information of target shapes</a:t>
            </a:r>
            <a:r>
              <a:rPr lang="en-US" altLang="en-GB" sz="1600" dirty="0">
                <a:solidFill>
                  <a:schemeClr val="accent2">
                    <a:lumMod val="10000"/>
                  </a:schemeClr>
                </a:solidFill>
                <a:latin typeface="Times New Roman" panose="02020603050405020304" pitchFamily="18" charset="0"/>
                <a:cs typeface="Times New Roman" panose="02020603050405020304" pitchFamily="18" charset="0"/>
              </a:rPr>
              <a:t> and recognize the traffic signs  in order to reduce road accicidents.</a:t>
            </a:r>
            <a:r>
              <a:rPr lang="en-US" altLang="en-GB" sz="1600" dirty="0" smtClean="0">
                <a:solidFill>
                  <a:schemeClr val="accent2">
                    <a:lumMod val="10000"/>
                  </a:schemeClr>
                </a:solidFill>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pic>
        <p:nvPicPr>
          <p:cNvPr id="6" name="Content Placeholder 5" descr="road-hazard-signs"/>
          <p:cNvPicPr>
            <a:picLocks noChangeAspect="1"/>
          </p:cNvPicPr>
          <p:nvPr>
            <p:ph idx="1"/>
          </p:nvPr>
        </p:nvPicPr>
        <p:blipFill>
          <a:blip r:embed="rId1"/>
          <a:stretch>
            <a:fillRect/>
          </a:stretch>
        </p:blipFill>
        <p:spPr>
          <a:xfrm>
            <a:off x="864870" y="4267835"/>
            <a:ext cx="5629910" cy="2391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995" y="448310"/>
            <a:ext cx="3961765" cy="661670"/>
          </a:xfrm>
        </p:spPr>
        <p:txBody>
          <a:bodyPr>
            <a:normAutofit/>
          </a:bodyPr>
          <a:lstStyle/>
          <a:p>
            <a:r>
              <a:rPr lang="en-US" b="1" u="sng" dirty="0" smtClean="0">
                <a:solidFill>
                  <a:schemeClr val="accent4">
                    <a:lumMod val="10000"/>
                  </a:schemeClr>
                </a:solidFill>
                <a:latin typeface="Times New Roman" panose="02020603050405020304" pitchFamily="18" charset="0"/>
                <a:cs typeface="Times New Roman" panose="02020603050405020304" pitchFamily="18" charset="0"/>
              </a:rPr>
              <a:t>Future Work</a:t>
            </a:r>
            <a:endParaRPr lang="en-US" b="1" u="sng" dirty="0" smtClean="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sz="half" idx="2"/>
          </p:nvPr>
        </p:nvSpPr>
        <p:spPr>
          <a:xfrm>
            <a:off x="434340" y="1623060"/>
            <a:ext cx="6620510" cy="2894330"/>
          </a:xfrm>
        </p:spPr>
        <p:txBody>
          <a:bodyPr>
            <a:noAutofit/>
          </a:bodyPr>
          <a:lstStyle/>
          <a:p>
            <a:pPr marL="114300" indent="0" algn="jus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rPr>
              <a:t>With a CNN model achieving 94% accuracy and a graphical user interface in place for displaying the results, the future scope of the traffic signal recognition project could involve real-world deployment in smart city infrastructures to optimize traffic flow and enhance road safety. The project can also explore multi-modal recognition by integrating additional sensors for improved performance in diverse weather and lighting conditions. Furthermore, continuous data collection and analysis can be utilized to further enhance the model's accuracy and responsiveness over time.</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endParaRPr>
          </a:p>
          <a:p>
            <a:pPr marL="114300" indent="0" algn="just">
              <a:buNone/>
            </a:pPr>
            <a:endParaRPr lang="en-US" sz="1600" dirty="0" smtClean="0">
              <a:solidFill>
                <a:schemeClr val="bg1"/>
              </a:solidFill>
              <a:latin typeface="Times New Roman" panose="02020603050405020304" pitchFamily="18" charset="0"/>
              <a:cs typeface="Times New Roman" panose="02020603050405020304" pitchFamily="18" charset="0"/>
            </a:endParaRPr>
          </a:p>
          <a:p>
            <a:pPr marL="114300" indent="0" algn="just">
              <a:buNone/>
            </a:pPr>
            <a:endParaRPr lang="en-US" sz="1600" dirty="0" smtClean="0">
              <a:solidFill>
                <a:schemeClr val="bg1"/>
              </a:solidFill>
              <a:latin typeface="Times New Roman" panose="02020603050405020304" pitchFamily="18" charset="0"/>
              <a:cs typeface="Times New Roman" panose="02020603050405020304" pitchFamily="18" charset="0"/>
            </a:endParaRPr>
          </a:p>
          <a:p>
            <a:pPr marL="114300" indent="0" algn="just">
              <a:buNone/>
            </a:pPr>
            <a:endParaRPr lang="en-US" sz="1600" dirty="0" smtClean="0">
              <a:solidFill>
                <a:schemeClr val="bg1"/>
              </a:solidFill>
              <a:latin typeface="Times New Roman" panose="02020603050405020304" pitchFamily="18" charset="0"/>
              <a:cs typeface="Times New Roman" panose="02020603050405020304" pitchFamily="18" charset="0"/>
            </a:endParaRPr>
          </a:p>
          <a:p>
            <a:pPr marL="114300" indent="0" algn="just">
              <a:buNone/>
            </a:pPr>
            <a:endParaRPr lang="en-US" sz="1600" dirty="0" smtClean="0">
              <a:solidFill>
                <a:schemeClr val="bg1"/>
              </a:solidFill>
              <a:latin typeface="Times New Roman" panose="02020603050405020304" pitchFamily="18" charset="0"/>
              <a:cs typeface="Times New Roman" panose="02020603050405020304" pitchFamily="18" charset="0"/>
            </a:endParaRPr>
          </a:p>
        </p:txBody>
      </p:sp>
      <p:pic>
        <p:nvPicPr>
          <p:cNvPr id="7" name="Content Placeholder 6" descr="future scope"/>
          <p:cNvPicPr>
            <a:picLocks noChangeAspect="1"/>
          </p:cNvPicPr>
          <p:nvPr>
            <p:ph sz="quarter" idx="4"/>
          </p:nvPr>
        </p:nvPicPr>
        <p:blipFill>
          <a:blip r:embed="rId1"/>
          <a:stretch>
            <a:fillRect/>
          </a:stretch>
        </p:blipFill>
        <p:spPr>
          <a:xfrm>
            <a:off x="434340" y="3902075"/>
            <a:ext cx="6734175" cy="2416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370" y="0"/>
            <a:ext cx="2684145" cy="857250"/>
          </a:xfrm>
        </p:spPr>
        <p:txBody>
          <a:bodyPr/>
          <a:lstStyle/>
          <a:p>
            <a:pPr algn="just"/>
            <a:r>
              <a:rPr lang="en-US" b="1" u="sng" dirty="0" smtClean="0">
                <a:solidFill>
                  <a:schemeClr val="tx1"/>
                </a:solidFill>
                <a:latin typeface="Times New Roman" panose="02020603050405020304" pitchFamily="18" charset="0"/>
                <a:cs typeface="Times New Roman" panose="02020603050405020304" pitchFamily="18" charset="0"/>
              </a:rPr>
              <a:t>References</a:t>
            </a:r>
            <a:endParaRPr lang="en-US" b="1" u="sng"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234950" y="856615"/>
            <a:ext cx="6946900" cy="5532755"/>
          </a:xfrm>
        </p:spPr>
        <p:txBody>
          <a:bodyPr>
            <a:noAutofit/>
          </a:bodyPr>
          <a:lstStyle/>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sym typeface="+mn-ea"/>
              </a:rPr>
              <a:t>An Automatic Traffic Sign Detection and Recognition System supported     Colour Segmentation, Shape Matching, and SVM 2015.</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CNN Design for Real-Time Traffic Sign Recognition Alexander Shustanova 2017</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C. Liu, F. Chang, and C. Liu, “Occlusion-robust traffic sign detection via cascaded colour cubic feature,” IET Intell. Transp. Syst., vol. 10,no. 5, pp. 354–360, 2015 </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rPr>
              <a:t>A. Møgelmose, D. Liu, and M. M. Trivedi, “Detection of U.S. traffic signs,”  IEEE Trans. Intell. Transp. Syst., vol. 16, no. 6, pp. 3116–3125, Dec. 2015. </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sym typeface="+mn-ea"/>
              </a:rPr>
              <a:t>O. Dabeer et al., “An end-to-end system for crowdsourced 3D maps for AL vehicles: The mapping component,” in Proc.  IEEE/RSJ Int. Conf. Intell. Robots Syst., Sep. 2017, pp. 634–641. </a:t>
            </a:r>
            <a:endParaRPr lang="en-US" sz="1600" dirty="0">
              <a:solidFill>
                <a:schemeClr val="tx1"/>
              </a:solidFill>
              <a:latin typeface="Times New Roman" panose="02020603050405020304" pitchFamily="18" charset="0"/>
              <a:cs typeface="Times New Roman" panose="02020603050405020304" pitchFamily="18" charset="0"/>
              <a:sym typeface="+mn-ea"/>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sym typeface="+mn-ea"/>
              </a:rPr>
              <a:t>A. Gudigar, C. Shreesha, U. Raghavendra, and U. R. Acharya, “Multiple thresholding and subspace based approach fordetection and recognition of traffic signs,” Multimedia Tools  Appl., vol. 76, no. 5, pp. 6937–6991, 2017 </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r>
              <a:rPr lang="en-US" sz="1600" dirty="0">
                <a:solidFill>
                  <a:schemeClr val="tx1"/>
                </a:solidFill>
                <a:latin typeface="Times New Roman" panose="02020603050405020304" pitchFamily="18" charset="0"/>
                <a:cs typeface="Times New Roman" panose="02020603050405020304" pitchFamily="18" charset="0"/>
                <a:sym typeface="+mn-ea"/>
              </a:rPr>
              <a:t>Traffic-Sign Detection and Classification Under Challenging Condition, Uday Kamal 2018.</a:t>
            </a: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endParaRPr lang="en-US" sz="1600" dirty="0">
              <a:solidFill>
                <a:schemeClr val="tx1"/>
              </a:solidFill>
              <a:latin typeface="Times New Roman" panose="02020603050405020304" pitchFamily="18" charset="0"/>
              <a:cs typeface="Times New Roman" panose="02020603050405020304" pitchFamily="18" charset="0"/>
            </a:endParaRPr>
          </a:p>
          <a:p>
            <a:pPr marL="457200" algn="just">
              <a:buClr>
                <a:srgbClr val="FF0000"/>
              </a:buClr>
              <a:buFont typeface="+mj-lt"/>
              <a:buAutoNum type="arabicPeriod"/>
            </a:pPr>
            <a:endParaRPr 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MANJU\Desktop\10.jpg10"/>
          <p:cNvPicPr>
            <a:picLocks noChangeAspect="1"/>
          </p:cNvPicPr>
          <p:nvPr/>
        </p:nvPicPr>
        <p:blipFill>
          <a:blip r:embed="rId1"/>
          <a:srcRect l="5606" r="5606"/>
          <a:stretch>
            <a:fillRect/>
          </a:stretch>
        </p:blipFill>
        <p:spPr>
          <a:xfrm>
            <a:off x="3305" y="1"/>
            <a:ext cx="9137390" cy="6857998"/>
          </a:xfrm>
          <a:prstGeom prst="rect">
            <a:avLst/>
          </a:prstGeom>
        </p:spPr>
      </p:pic>
      <p:sp>
        <p:nvSpPr>
          <p:cNvPr id="86" name="Google Shape;86;p13"/>
          <p:cNvSpPr txBox="1"/>
          <p:nvPr/>
        </p:nvSpPr>
        <p:spPr>
          <a:xfrm>
            <a:off x="3591505" y="5731962"/>
            <a:ext cx="2617967" cy="920750"/>
          </a:xfrm>
          <a:prstGeom prst="rect">
            <a:avLst/>
          </a:prstGeom>
          <a:noFill/>
          <a:ln>
            <a:noFill/>
          </a:ln>
        </p:spPr>
        <p:txBody>
          <a:bodyPr spcFirstLastPara="1" wrap="square" lIns="91425" tIns="45700" rIns="91425" bIns="45700" anchor="t" anchorCtr="0">
            <a:spAutoFit/>
          </a:bodyPr>
          <a:p>
            <a:pPr marL="0" marR="0" lvl="0" indent="0" algn="just" rtl="0">
              <a:spcBef>
                <a:spcPts val="0"/>
              </a:spcBef>
              <a:spcAft>
                <a:spcPts val="0"/>
              </a:spcAft>
              <a:buNone/>
            </a:pPr>
            <a:r>
              <a:rPr lang="en-US" sz="18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Submitted by : -</a:t>
            </a:r>
            <a:endParaRPr lang="en-US" sz="1800" b="0" i="0" u="none" strike="noStrike" cap="none"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US" sz="18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N180490 – </a:t>
            </a:r>
            <a:r>
              <a:rPr lang="en-US" sz="18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S.Manjulatha</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845487" y="262890"/>
            <a:ext cx="38100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panose="02020603050405020304"/>
              <a:buNone/>
            </a:pPr>
            <a:r>
              <a:rPr lang="en-US" b="1" u="sng"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Abstract</a:t>
            </a:r>
            <a:r>
              <a:rPr lang="en-US"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u="sng"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92" name="Google Shape;92;p14"/>
          <p:cNvSpPr txBox="1">
            <a:spLocks noGrp="1"/>
          </p:cNvSpPr>
          <p:nvPr>
            <p:ph idx="1"/>
          </p:nvPr>
        </p:nvSpPr>
        <p:spPr>
          <a:xfrm>
            <a:off x="628650" y="1740535"/>
            <a:ext cx="6619240" cy="3968750"/>
          </a:xfrm>
          <a:prstGeom prst="rect">
            <a:avLst/>
          </a:prstGeom>
          <a:noFill/>
          <a:ln>
            <a:noFill/>
          </a:ln>
        </p:spPr>
        <p:txBody>
          <a:bodyPr spcFirstLastPara="1" wrap="square" lIns="91425" tIns="45700" rIns="91425" bIns="45700" anchor="t" anchorCtr="0">
            <a:noAutofit/>
          </a:bodyPr>
          <a:lstStyle/>
          <a:p>
            <a:pPr marL="0" lvl="0" indent="0" algn="just">
              <a:spcBef>
                <a:spcPts val="0"/>
              </a:spcBef>
              <a:buSzPts val="2400"/>
              <a:buNone/>
            </a:pPr>
            <a:r>
              <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Traffic sign recognition is a vital component of intelligent transportation systems, enabling vehicles to recognize road signs.There are several different types of traffic signs like speed limits, no entry, traffic signals, turn left or right, children crossing, no </a:t>
            </a:r>
            <a:r>
              <a:rPr lang="en-US" sz="1600" dirty="0" smtClean="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passing </a:t>
            </a:r>
            <a:r>
              <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of heavy vehicles, etc. Traffic signs classification is the process of identifying which class a traffic sign belongs to. As the automotive industry advances towards autonomous driving,  traffic sign recognition remains a critical aspect to ensure seamless integration and safer journeys for all road users. I have build a deep neural network model that can classify traffic signs present in the image into different categories. With this model, we are able to read and understand traffic signs which are a very important task for all autonomous vehicles.</a:t>
            </a:r>
            <a:endPar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a:spcBef>
                <a:spcPts val="0"/>
              </a:spcBef>
              <a:buSzPts val="2400"/>
              <a:buNone/>
            </a:pPr>
            <a:endPar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lvl="0" indent="0" algn="just">
              <a:spcBef>
                <a:spcPts val="0"/>
              </a:spcBef>
              <a:buSzPts val="2400"/>
              <a:buNone/>
            </a:pPr>
            <a:endParaRPr sz="1600" dirty="0">
              <a:solidFill>
                <a:schemeClr val="tx1"/>
              </a:solidFill>
              <a:latin typeface="Times New Roman" panose="02020603050405020304" pitchFamily="18" charset="0"/>
              <a:cs typeface="Times New Roman" panose="02020603050405020304" pitchFamily="18" charset="0"/>
              <a:sym typeface="Times New Roman" panose="02020603050405020304"/>
            </a:endParaRPr>
          </a:p>
          <a:p>
            <a:pPr marL="0" lvl="0" indent="0" algn="just">
              <a:spcBef>
                <a:spcPts val="0"/>
              </a:spcBef>
              <a:buSzPts val="2400"/>
              <a:buNone/>
            </a:pPr>
            <a:endParaRPr sz="1600" dirty="0">
              <a:solidFill>
                <a:schemeClr val="tx1"/>
              </a:solidFill>
              <a:latin typeface="Times New Roman" panose="02020603050405020304" pitchFamily="18" charset="0"/>
              <a:cs typeface="Times New Roman" panose="02020603050405020304" pitchFamily="18" charset="0"/>
              <a:sym typeface="Times New Roman" panose="02020603050405020304"/>
            </a:endParaRPr>
          </a:p>
          <a:p>
            <a:pPr marL="0" lvl="0" indent="0" algn="just">
              <a:spcBef>
                <a:spcPts val="0"/>
              </a:spcBef>
              <a:buSzPts val="2400"/>
              <a:buNone/>
            </a:pPr>
            <a:endParaRPr sz="1600" dirty="0">
              <a:solidFill>
                <a:schemeClr val="tx1"/>
              </a:solidFill>
              <a:latin typeface="Times New Roman" panose="02020603050405020304" pitchFamily="18" charset="0"/>
              <a:cs typeface="Times New Roman" panose="02020603050405020304" pitchFamily="18" charset="0"/>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1908810" y="247650"/>
            <a:ext cx="2863850" cy="447675"/>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4400"/>
              <a:buFont typeface="Times New Roman" panose="02020603050405020304"/>
              <a:buNone/>
            </a:pPr>
            <a:r>
              <a:rPr lang="en-US" sz="4000" b="1" u="sng"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Introduction</a:t>
            </a:r>
            <a:endParaRPr lang="en-US" sz="4000" b="1" u="sng" dirty="0">
              <a:solidFill>
                <a:schemeClr val="tx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5" name="Content Placeholder 4" descr="application 3"/>
          <p:cNvPicPr>
            <a:picLocks noChangeAspect="1"/>
          </p:cNvPicPr>
          <p:nvPr>
            <p:ph idx="1"/>
          </p:nvPr>
        </p:nvPicPr>
        <p:blipFill>
          <a:blip r:embed="rId1"/>
          <a:stretch>
            <a:fillRect/>
          </a:stretch>
        </p:blipFill>
        <p:spPr>
          <a:xfrm>
            <a:off x="6058535" y="1517015"/>
            <a:ext cx="2834005" cy="3186430"/>
          </a:xfrm>
          <a:prstGeom prst="rect">
            <a:avLst/>
          </a:prstGeom>
          <a:noFill/>
          <a:ln>
            <a:noFill/>
          </a:ln>
        </p:spPr>
      </p:pic>
      <p:sp>
        <p:nvSpPr>
          <p:cNvPr id="4" name="Text Placeholder 3"/>
          <p:cNvSpPr>
            <a:spLocks noGrp="1"/>
          </p:cNvSpPr>
          <p:nvPr>
            <p:ph type="body" sz="half" idx="2"/>
          </p:nvPr>
        </p:nvSpPr>
        <p:spPr>
          <a:xfrm>
            <a:off x="561340" y="944880"/>
            <a:ext cx="5379720" cy="1737360"/>
          </a:xfrm>
        </p:spPr>
        <p:txBody>
          <a:bodyPr>
            <a:noAutofit/>
          </a:bodyPr>
          <a:p>
            <a:pPr algn="just"/>
            <a:r>
              <a:rPr sz="1600" dirty="0">
                <a:solidFill>
                  <a:schemeClr val="tx1"/>
                </a:solidFill>
                <a:latin typeface="Times New Roman" panose="02020603050405020304" pitchFamily="18" charset="0"/>
                <a:cs typeface="Times New Roman" panose="02020603050405020304" pitchFamily="18" charset="0"/>
                <a:sym typeface="Times New Roman" panose="02020603050405020304"/>
              </a:rPr>
              <a:t>This project focuses on developing a state-of-the-art traffic sign recognition system using </a:t>
            </a:r>
            <a:r>
              <a:rPr lang="en-US" sz="1600" dirty="0">
                <a:solidFill>
                  <a:schemeClr val="tx1"/>
                </a:solidFill>
                <a:latin typeface="Times New Roman" panose="02020603050405020304" pitchFamily="18" charset="0"/>
                <a:cs typeface="Times New Roman" panose="02020603050405020304" pitchFamily="18" charset="0"/>
                <a:sym typeface="Times New Roman" panose="02020603050405020304"/>
              </a:rPr>
              <a:t> </a:t>
            </a:r>
            <a:r>
              <a:rPr sz="1600" dirty="0">
                <a:solidFill>
                  <a:schemeClr val="tx1"/>
                </a:solidFill>
                <a:latin typeface="Times New Roman" panose="02020603050405020304" pitchFamily="18" charset="0"/>
                <a:cs typeface="Times New Roman" panose="02020603050405020304" pitchFamily="18" charset="0"/>
                <a:sym typeface="Times New Roman" panose="02020603050405020304"/>
              </a:rPr>
              <a:t>machine learning</a:t>
            </a:r>
            <a:r>
              <a:rPr lang="en-US" sz="1600" dirty="0">
                <a:solidFill>
                  <a:schemeClr val="tx1"/>
                </a:solidFill>
                <a:latin typeface="Times New Roman" panose="02020603050405020304" pitchFamily="18" charset="0"/>
                <a:cs typeface="Times New Roman" panose="02020603050405020304" pitchFamily="18" charset="0"/>
                <a:sym typeface="Times New Roman" panose="02020603050405020304"/>
              </a:rPr>
              <a:t>  and </a:t>
            </a:r>
            <a:r>
              <a:rPr lang="en-US" sz="1600" dirty="0">
                <a:solidFill>
                  <a:schemeClr val="tx1"/>
                </a:solidFill>
                <a:latin typeface="Times New Roman" panose="02020603050405020304" pitchFamily="18" charset="0"/>
                <a:cs typeface="Times New Roman" panose="02020603050405020304" pitchFamily="18" charset="0"/>
                <a:sym typeface="Times New Roman" panose="02020603050405020304"/>
              </a:rPr>
              <a:t>deep learning</a:t>
            </a:r>
            <a:r>
              <a:rPr sz="1600" dirty="0">
                <a:solidFill>
                  <a:schemeClr val="tx1"/>
                </a:solidFill>
                <a:latin typeface="Times New Roman" panose="02020603050405020304" pitchFamily="18" charset="0"/>
                <a:cs typeface="Times New Roman" panose="02020603050405020304" pitchFamily="18" charset="0"/>
                <a:sym typeface="Times New Roman" panose="02020603050405020304"/>
              </a:rPr>
              <a:t> techniques.</a:t>
            </a:r>
            <a:r>
              <a:rPr lang="en-US" sz="1600" dirty="0">
                <a:solidFill>
                  <a:schemeClr val="tx1"/>
                </a:solidFill>
                <a:latin typeface="Times New Roman" panose="02020603050405020304" pitchFamily="18" charset="0"/>
                <a:cs typeface="Times New Roman" panose="02020603050405020304" pitchFamily="18" charset="0"/>
                <a:sym typeface="Times New Roman" panose="02020603050405020304"/>
              </a:rPr>
              <a:t> </a:t>
            </a:r>
            <a:r>
              <a:rPr sz="1600" dirty="0">
                <a:solidFill>
                  <a:schemeClr val="tx1"/>
                </a:solidFill>
                <a:latin typeface="Times New Roman" panose="02020603050405020304" pitchFamily="18" charset="0"/>
                <a:cs typeface="Times New Roman" panose="02020603050405020304" pitchFamily="18" charset="0"/>
                <a:sym typeface="Times New Roman" panose="02020603050405020304"/>
              </a:rPr>
              <a:t>The primary goal is to enhance road safety by enabling vehicles to autonomously detect and interpret traffic signs in real-time. Through advanced algorithms and neural networks, the project aims to contribute to the evolution of intelligent transportation systems.</a:t>
            </a:r>
            <a:endParaRPr sz="1600" dirty="0">
              <a:solidFill>
                <a:schemeClr val="tx1"/>
              </a:solidFill>
              <a:latin typeface="Times New Roman" panose="02020603050405020304" pitchFamily="18" charset="0"/>
              <a:cs typeface="Times New Roman" panose="02020603050405020304" pitchFamily="18" charset="0"/>
              <a:sym typeface="Times New Roman" panose="02020603050405020304"/>
            </a:endParaRPr>
          </a:p>
          <a:p>
            <a:pPr algn="just"/>
            <a:endParaRPr lang="en-US" sz="1600"/>
          </a:p>
        </p:txBody>
      </p:sp>
      <p:sp>
        <p:nvSpPr>
          <p:cNvPr id="2" name="Text Box 1"/>
          <p:cNvSpPr txBox="1"/>
          <p:nvPr/>
        </p:nvSpPr>
        <p:spPr>
          <a:xfrm>
            <a:off x="1908810" y="3307715"/>
            <a:ext cx="2406015" cy="623570"/>
          </a:xfrm>
          <a:prstGeom prst="rect">
            <a:avLst/>
          </a:prstGeom>
          <a:noFill/>
        </p:spPr>
        <p:txBody>
          <a:bodyPr wrap="square" rtlCol="0">
            <a:noAutofit/>
          </a:bodyPr>
          <a:p>
            <a:pPr algn="l"/>
            <a:r>
              <a:rPr lang="en-US" sz="3600" b="1" u="sng"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Motivation</a:t>
            </a:r>
            <a:br>
              <a:rPr sz="3600" b="1" u="sng"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br>
            <a:endParaRPr lang="en-US" sz="3600">
              <a:latin typeface="Times New Roman" panose="02020603050405020304" pitchFamily="18" charset="0"/>
              <a:cs typeface="Times New Roman" panose="02020603050405020304" pitchFamily="18" charset="0"/>
            </a:endParaRPr>
          </a:p>
        </p:txBody>
      </p:sp>
      <p:sp>
        <p:nvSpPr>
          <p:cNvPr id="6" name="Text Box 5"/>
          <p:cNvSpPr txBox="1"/>
          <p:nvPr/>
        </p:nvSpPr>
        <p:spPr>
          <a:xfrm>
            <a:off x="470535" y="4175760"/>
            <a:ext cx="5471160" cy="2186940"/>
          </a:xfrm>
          <a:prstGeom prst="rect">
            <a:avLst/>
          </a:prstGeom>
          <a:noFill/>
        </p:spPr>
        <p:txBody>
          <a:bodyPr wrap="square" rtlCol="0" anchor="t">
            <a:noAutofit/>
          </a:bodyPr>
          <a:p>
            <a:pPr marL="0" indent="0" algn="just">
              <a:buNone/>
            </a:pPr>
            <a:r>
              <a:rPr sz="1600" dirty="0" smtClean="0">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a:t>
            </a:r>
            <a:r>
              <a:rPr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motivation behind this project  </a:t>
            </a:r>
            <a:r>
              <a:rPr lang="en-US"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is</a:t>
            </a:r>
            <a:r>
              <a:rPr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to reduce road accidents caused by human error and ignorance of traffic signs. By implementing an accurate and efficient traffic sign recognition system, we aim to bolster driver assistance technologies and move towards a safer and more reliable autonomous driving future. This project's success could significantly contribute to </a:t>
            </a:r>
            <a:r>
              <a:rPr lang="en-US"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reduce </a:t>
            </a:r>
            <a:r>
              <a:rPr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road risks and enhancing overall transportation safety.</a:t>
            </a:r>
            <a:endParaRPr sz="16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indent="0" algn="l">
              <a:buNone/>
            </a:pPr>
            <a:endParaRPr lang="en-US" sz="1600">
              <a:latin typeface="Times New Roman" panose="02020603050405020304" pitchFamily="18" charset="0"/>
              <a:cs typeface="Times New Roman" panose="02020603050405020304" pitchFamily="18" charset="0"/>
            </a:endParaRPr>
          </a:p>
          <a:p>
            <a:pPr marL="0" indent="0" algn="l">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2630805" y="389890"/>
            <a:ext cx="3109595" cy="676275"/>
          </a:xfrm>
        </p:spPr>
        <p:txBody>
          <a:bodyPr/>
          <a:p>
            <a:r>
              <a:rPr lang="en-US" b="1" u="sng" dirty="0">
                <a:solidFill>
                  <a:schemeClr val="tx1"/>
                </a:solidFill>
                <a:latin typeface="Times New Roman" panose="02020603050405020304"/>
                <a:ea typeface="Times New Roman" panose="02020603050405020304"/>
                <a:cs typeface="Times New Roman" panose="02020603050405020304"/>
                <a:sym typeface="Times New Roman" panose="02020603050405020304"/>
              </a:rPr>
              <a:t>Applications</a:t>
            </a:r>
            <a:endParaRPr lang="en-US"/>
          </a:p>
        </p:txBody>
      </p:sp>
      <p:sp>
        <p:nvSpPr>
          <p:cNvPr id="5" name="Content Placeholder 4"/>
          <p:cNvSpPr>
            <a:spLocks noGrp="1"/>
          </p:cNvSpPr>
          <p:nvPr>
            <p:ph sz="half" idx="1"/>
          </p:nvPr>
        </p:nvSpPr>
        <p:spPr>
          <a:xfrm>
            <a:off x="609600" y="1179830"/>
            <a:ext cx="5369560" cy="5374005"/>
          </a:xfrm>
        </p:spPr>
        <p:txBody>
          <a:bodyPr>
            <a:normAutofit lnSpcReduction="10000"/>
          </a:bodyPr>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Advanced Driver Assistance Systems (ADAS) in modern vehicles for improved safety and driver convenience.</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Autonomous vehicles rely on traffic sign recognition to navigate roads and obey traffic rules.</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Smart city infrastructure uses traffic sign recognition to optimize traffic flow and reduce congestion.</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Traffic police and law enforcement agencies can benefit from automated traffic sign monitoring .</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Delivery  companies can enhance route planning and adherence to traffic regulations.</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Road maintenance and construction crews can use traffic sign recognition to assess and update road signage accurately.</a:t>
            </a:r>
            <a:endParaRPr lang="en-US" sz="1780" dirty="0">
              <a:solidFill>
                <a:schemeClr val="tx1"/>
              </a:solidFill>
              <a:latin typeface="Times New Roman" panose="02020603050405020304" pitchFamily="18" charset="0"/>
              <a:cs typeface="Times New Roman" panose="02020603050405020304" pitchFamily="18" charset="0"/>
              <a:sym typeface="+mn-ea"/>
            </a:endParaRPr>
          </a:p>
          <a:p>
            <a:pPr algn="just">
              <a:buClr>
                <a:srgbClr val="0070C0"/>
              </a:buClr>
              <a:buFont typeface="Wingdings" panose="05000000000000000000" charset="0"/>
              <a:buChar char="v"/>
            </a:pPr>
            <a:r>
              <a:rPr lang="en-US" sz="1780" dirty="0">
                <a:solidFill>
                  <a:schemeClr val="tx1"/>
                </a:solidFill>
                <a:latin typeface="Times New Roman" panose="02020603050405020304" pitchFamily="18" charset="0"/>
                <a:cs typeface="Times New Roman" panose="02020603050405020304" pitchFamily="18" charset="0"/>
                <a:sym typeface="+mn-ea"/>
              </a:rPr>
              <a:t>Augmented reality navigation apps can use this technology to provide real-time information to drivers</a:t>
            </a:r>
            <a:endParaRPr lang="en-US" sz="1780" dirty="0">
              <a:solidFill>
                <a:schemeClr val="tx1"/>
              </a:solidFill>
              <a:latin typeface="Times New Roman" panose="02020603050405020304" pitchFamily="18" charset="0"/>
              <a:cs typeface="Times New Roman" panose="02020603050405020304" pitchFamily="18" charset="0"/>
            </a:endParaRPr>
          </a:p>
          <a:p>
            <a:pPr algn="just">
              <a:buClr>
                <a:srgbClr val="0070C0"/>
              </a:buClr>
              <a:buFont typeface="Wingdings" panose="05000000000000000000" charset="0"/>
              <a:buChar char="v"/>
            </a:pPr>
            <a:endParaRPr lang="en-US" sz="1780"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descr="application 4"/>
          <p:cNvPicPr>
            <a:picLocks noChangeAspect="1"/>
          </p:cNvPicPr>
          <p:nvPr>
            <p:ph sz="half" idx="2"/>
          </p:nvPr>
        </p:nvPicPr>
        <p:blipFill>
          <a:blip r:embed="rId1"/>
          <a:stretch>
            <a:fillRect/>
          </a:stretch>
        </p:blipFill>
        <p:spPr>
          <a:xfrm>
            <a:off x="6271895" y="1345565"/>
            <a:ext cx="2619375" cy="2567305"/>
          </a:xfrm>
          <a:prstGeom prst="rect">
            <a:avLst/>
          </a:prstGeom>
        </p:spPr>
      </p:pic>
      <p:pic>
        <p:nvPicPr>
          <p:cNvPr id="2" name="Content Placeholder 4" descr="application1"/>
          <p:cNvPicPr>
            <a:picLocks noChangeAspect="1"/>
          </p:cNvPicPr>
          <p:nvPr/>
        </p:nvPicPr>
        <p:blipFill>
          <a:blip r:embed="rId2"/>
          <a:stretch>
            <a:fillRect/>
          </a:stretch>
        </p:blipFill>
        <p:spPr>
          <a:xfrm>
            <a:off x="6271895" y="4580255"/>
            <a:ext cx="2619375" cy="1731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1975400" y="449286"/>
            <a:ext cx="4848724" cy="879822"/>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dk1"/>
              </a:buClr>
              <a:buSzPts val="4400"/>
              <a:buFont typeface="Times New Roman" panose="02020603050405020304"/>
              <a:buNone/>
            </a:pPr>
            <a:r>
              <a:rPr lang="en-US" b="1" u="sng" dirty="0" smtClean="0">
                <a:solidFill>
                  <a:schemeClr val="accent3">
                    <a:lumMod val="10000"/>
                  </a:schemeClr>
                </a:solidFill>
                <a:latin typeface="Times New Roman" panose="02020603050405020304" pitchFamily="18" charset="0"/>
                <a:cs typeface="Times New Roman" panose="02020603050405020304" pitchFamily="18" charset="0"/>
              </a:rPr>
              <a:t>Existing System</a:t>
            </a:r>
            <a:endParaRPr lang="en-US" b="1" u="sng" dirty="0" smtClean="0">
              <a:solidFill>
                <a:schemeClr val="accent3">
                  <a:lumMod val="10000"/>
                </a:schemeClr>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98" name="Google Shape;98;p15"/>
          <p:cNvSpPr txBox="1">
            <a:spLocks noGrp="1"/>
          </p:cNvSpPr>
          <p:nvPr>
            <p:ph idx="1"/>
          </p:nvPr>
        </p:nvSpPr>
        <p:spPr>
          <a:xfrm>
            <a:off x="285115" y="2106930"/>
            <a:ext cx="7301230" cy="4912995"/>
          </a:xfrm>
          <a:prstGeom prst="rect">
            <a:avLst/>
          </a:prstGeom>
          <a:noFill/>
          <a:ln>
            <a:noFill/>
          </a:ln>
        </p:spPr>
        <p:txBody>
          <a:bodyPr spcFirstLastPara="1" wrap="square" lIns="91425" tIns="45700" rIns="91425" bIns="45700" anchor="t" anchorCtr="0">
            <a:normAutofit/>
          </a:bodyPr>
          <a:lstStyle/>
          <a:p>
            <a:pPr lvl="0" algn="just" rtl="0">
              <a:spcBef>
                <a:spcPts val="0"/>
              </a:spcBef>
              <a:spcAft>
                <a:spcPts val="0"/>
              </a:spcAft>
              <a:buClr>
                <a:srgbClr val="7030A0"/>
              </a:buClr>
              <a:buSzPts val="2600"/>
              <a:buFont typeface="Arial" panose="020B0604020202020204" pitchFamily="34" charset="0"/>
              <a:buChar char="•"/>
            </a:pPr>
            <a:r>
              <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rPr>
              <a:t>Existing systems for traffic sign recognition  include Mobileye, Tesla Autopilot,, Bosch Traffic Sign Recognition, and various mobile apps like Waze and Google Maps. </a:t>
            </a:r>
            <a:endPar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endParaRPr>
          </a:p>
          <a:p>
            <a:pPr lvl="0" algn="just" rtl="0">
              <a:spcBef>
                <a:spcPts val="0"/>
              </a:spcBef>
              <a:spcAft>
                <a:spcPts val="0"/>
              </a:spcAft>
              <a:buClr>
                <a:srgbClr val="7030A0"/>
              </a:buClr>
              <a:buSzPts val="2600"/>
              <a:buFont typeface="Arial" panose="020B0604020202020204" pitchFamily="34" charset="0"/>
              <a:buChar char="•"/>
            </a:pPr>
            <a:r>
              <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rPr>
              <a:t>These systems employ computer vision and AI technologies to detect and interpret traffic signs, aiding in advanced driver assistance and autonomous driving capabilities. </a:t>
            </a:r>
            <a:endPar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endParaRPr>
          </a:p>
          <a:p>
            <a:pPr lvl="0" algn="just" rtl="0">
              <a:spcBef>
                <a:spcPts val="0"/>
              </a:spcBef>
              <a:spcAft>
                <a:spcPts val="0"/>
              </a:spcAft>
              <a:buClr>
                <a:srgbClr val="7030A0"/>
              </a:buClr>
              <a:buSzPts val="2600"/>
              <a:buFont typeface="Arial" panose="020B0604020202020204" pitchFamily="34" charset="0"/>
              <a:buChar char="•"/>
            </a:pPr>
            <a:r>
              <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rPr>
              <a:t>However, the field is continuously evolving, and newer systems may have emerged.</a:t>
            </a:r>
            <a:endParaRPr lang="en-US" sz="1600" dirty="0">
              <a:solidFill>
                <a:schemeClr val="accent4">
                  <a:lumMod val="10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88260" y="180340"/>
            <a:ext cx="5821045" cy="911225"/>
          </a:xfrm>
        </p:spPr>
        <p:txBody>
          <a:bodyPr/>
          <a:p>
            <a:r>
              <a:rPr lang="en-US" u="sng">
                <a:solidFill>
                  <a:schemeClr val="tx1"/>
                </a:solidFill>
              </a:rPr>
              <a:t>Algorithm</a:t>
            </a:r>
            <a:endParaRPr lang="en-US" u="sng">
              <a:solidFill>
                <a:schemeClr val="tx1"/>
              </a:solidFill>
            </a:endParaRPr>
          </a:p>
        </p:txBody>
      </p:sp>
      <p:sp>
        <p:nvSpPr>
          <p:cNvPr id="3" name="Content Placeholder 2"/>
          <p:cNvSpPr>
            <a:spLocks noGrp="1"/>
          </p:cNvSpPr>
          <p:nvPr>
            <p:ph sz="half" idx="1"/>
          </p:nvPr>
        </p:nvSpPr>
        <p:spPr>
          <a:xfrm>
            <a:off x="697230" y="1091565"/>
            <a:ext cx="6260465" cy="3968750"/>
          </a:xfrm>
        </p:spPr>
        <p:txBody>
          <a:bodyPr>
            <a:normAutofit lnSpcReduction="10000"/>
          </a:bodyPr>
          <a:p>
            <a:pPr algn="just"/>
            <a:r>
              <a:rPr lang="en-US" sz="1600">
                <a:latin typeface="Times New Roman" panose="02020603050405020304" pitchFamily="18" charset="0"/>
                <a:cs typeface="Times New Roman" panose="02020603050405020304" pitchFamily="18" charset="0"/>
              </a:rPr>
              <a:t>Convolutional Neural Networks (CNNs) in traffic sign recognition use a hierarchical approach to automatically learn and identify traffic signs from images. They efficiently extract important features by applying convolutional filters, reducing the dimensionality of the input data. This enables CNNs to detect complex patterns, such as shapes, colors, and edges, critical for accurate sign classification. With their shared weights and pooling layers, CNNs learn to recognize invariant features, making them robust to variations in scale and orientation. These efficient properties make CNNs highly effective for real-time traffic sign recognition tasks, enhancing road safety and automation.</a:t>
            </a:r>
            <a:endParaRPr lang="en-US" sz="16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543685" y="3792855"/>
            <a:ext cx="5414645" cy="29648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525" y="223520"/>
            <a:ext cx="2599690" cy="806450"/>
          </a:xfrm>
        </p:spPr>
        <p:txBody>
          <a:bodyPr>
            <a:noAutofit/>
          </a:bodyPr>
          <a:lstStyle/>
          <a:p>
            <a:pPr algn="just"/>
            <a:r>
              <a:rPr lang="en-US" b="1" u="sng" dirty="0" smtClean="0">
                <a:solidFill>
                  <a:schemeClr val="tx1"/>
                </a:solidFill>
                <a:latin typeface="Times New Roman" panose="02020603050405020304" pitchFamily="18" charset="0"/>
                <a:cs typeface="Times New Roman" panose="02020603050405020304" pitchFamily="18" charset="0"/>
              </a:rPr>
              <a:t>Algorithm</a:t>
            </a:r>
            <a:endParaRPr lang="en-US" b="1" u="sng" dirty="0" smtClean="0">
              <a:solidFill>
                <a:schemeClr val="tx1"/>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12750" y="1029970"/>
            <a:ext cx="7076440" cy="6545580"/>
          </a:xfrm>
        </p:spPr>
        <p:txBody>
          <a:bodyPr>
            <a:noAutofit/>
          </a:bodyPr>
          <a:lstStyle/>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1.     Procedure </a:t>
            </a:r>
            <a:r>
              <a:rPr lang="en-US" sz="1600" dirty="0" err="1">
                <a:solidFill>
                  <a:schemeClr val="accent4">
                    <a:lumMod val="10000"/>
                  </a:schemeClr>
                </a:solidFill>
                <a:latin typeface="Times New Roman" panose="02020603050405020304" pitchFamily="18" charset="0"/>
                <a:cs typeface="Times New Roman" panose="02020603050405020304" pitchFamily="18" charset="0"/>
              </a:rPr>
              <a:t>CNN_Traffic_Signal_Recognition</a:t>
            </a:r>
            <a:r>
              <a:rPr lang="en-US" sz="1600" dirty="0">
                <a:solidFill>
                  <a:schemeClr val="accent4">
                    <a:lumMod val="10000"/>
                  </a:schemeClr>
                </a:solidFill>
                <a:latin typeface="Times New Roman" panose="02020603050405020304" pitchFamily="18" charset="0"/>
                <a:cs typeface="Times New Roman" panose="02020603050405020304" pitchFamily="18" charset="0"/>
              </a:rPr>
              <a:t>(</a:t>
            </a:r>
            <a:r>
              <a:rPr lang="en-US" sz="1600" dirty="0" err="1">
                <a:solidFill>
                  <a:schemeClr val="accent4">
                    <a:lumMod val="10000"/>
                  </a:schemeClr>
                </a:solidFill>
                <a:latin typeface="Times New Roman" panose="02020603050405020304" pitchFamily="18" charset="0"/>
                <a:cs typeface="Times New Roman" panose="02020603050405020304" pitchFamily="18" charset="0"/>
              </a:rPr>
              <a:t>Input_Data</a:t>
            </a:r>
            <a:r>
              <a:rPr lang="en-US" sz="1600" dirty="0">
                <a:solidFill>
                  <a:schemeClr val="accent4">
                    <a:lumMod val="10000"/>
                  </a:schemeClr>
                </a:solidFill>
                <a:latin typeface="Times New Roman" panose="02020603050405020304" pitchFamily="18" charset="0"/>
                <a:cs typeface="Times New Roman" panose="02020603050405020304" pitchFamily="18" charset="0"/>
              </a:rPr>
              <a:t>, </a:t>
            </a:r>
            <a:r>
              <a:rPr lang="en-US" sz="1600" dirty="0" err="1">
                <a:solidFill>
                  <a:schemeClr val="accent4">
                    <a:lumMod val="10000"/>
                  </a:schemeClr>
                </a:solidFill>
                <a:latin typeface="Times New Roman" panose="02020603050405020304" pitchFamily="18" charset="0"/>
                <a:cs typeface="Times New Roman" panose="02020603050405020304" pitchFamily="18" charset="0"/>
              </a:rPr>
              <a:t>Num_Epochs</a:t>
            </a:r>
            <a:r>
              <a:rPr lang="en-US" sz="1600" dirty="0">
                <a:solidFill>
                  <a:schemeClr val="accent4">
                    <a:lumMod val="10000"/>
                  </a:schemeClr>
                </a:solidFill>
                <a:latin typeface="Times New Roman" panose="02020603050405020304" pitchFamily="18" charset="0"/>
                <a:cs typeface="Times New Roman" panose="02020603050405020304" pitchFamily="18" charset="0"/>
              </a:rPr>
              <a:t>, </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        </a:t>
            </a:r>
            <a:r>
              <a:rPr lang="en-US" sz="1600" dirty="0" err="1">
                <a:solidFill>
                  <a:schemeClr val="accent4">
                    <a:lumMod val="10000"/>
                  </a:schemeClr>
                </a:solidFill>
                <a:latin typeface="Times New Roman" panose="02020603050405020304" pitchFamily="18" charset="0"/>
                <a:cs typeface="Times New Roman" panose="02020603050405020304" pitchFamily="18" charset="0"/>
                <a:sym typeface="+mn-ea"/>
              </a:rPr>
              <a:t>Batch_Size</a:t>
            </a:r>
            <a:r>
              <a:rPr lang="en-US" sz="1600" dirty="0">
                <a:solidFill>
                  <a:schemeClr val="accent4">
                    <a:lumMod val="10000"/>
                  </a:schemeClr>
                </a:solidFill>
                <a:latin typeface="Times New Roman" panose="02020603050405020304" pitchFamily="18" charset="0"/>
                <a:cs typeface="Times New Roman" panose="02020603050405020304" pitchFamily="18" charset="0"/>
                <a:sym typeface="+mn-ea"/>
              </a:rPr>
              <a:t>)</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2.     Import necessary libraries and datasets</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3.     Preprocess the input dataset (e.g., resizing images, normalization)</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4.     Split the dataset into training and testing sets</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5.     Create a CNN model  </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a:solidFill>
                  <a:schemeClr val="accent4">
                    <a:lumMod val="10000"/>
                  </a:schemeClr>
                </a:solidFill>
                <a:latin typeface="Times New Roman" panose="02020603050405020304" pitchFamily="18" charset="0"/>
                <a:cs typeface="Times New Roman" panose="02020603050405020304" pitchFamily="18" charset="0"/>
              </a:rPr>
              <a:t>6.     </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Train the CNN model using the training dataset for </a:t>
            </a:r>
            <a:r>
              <a:rPr lang="en-US" sz="1600" dirty="0" err="1" smtClean="0">
                <a:solidFill>
                  <a:schemeClr val="accent4">
                    <a:lumMod val="10000"/>
                  </a:schemeClr>
                </a:solidFill>
                <a:latin typeface="Times New Roman" panose="02020603050405020304" pitchFamily="18" charset="0"/>
                <a:cs typeface="Times New Roman" panose="02020603050405020304" pitchFamily="18" charset="0"/>
                <a:sym typeface="+mn-ea"/>
              </a:rPr>
              <a:t>Num_Epochs</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epochs and </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a:t>
            </a:r>
            <a:r>
              <a:rPr lang="en-US" sz="1600" dirty="0" err="1" smtClean="0">
                <a:solidFill>
                  <a:schemeClr val="accent4">
                    <a:lumMod val="10000"/>
                  </a:schemeClr>
                </a:solidFill>
                <a:latin typeface="Times New Roman" panose="02020603050405020304" pitchFamily="18" charset="0"/>
                <a:cs typeface="Times New Roman" panose="02020603050405020304" pitchFamily="18" charset="0"/>
                <a:sym typeface="+mn-ea"/>
              </a:rPr>
              <a:t>Batch_Size</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batch size</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7.     Compile the CNN model with loss='</a:t>
            </a:r>
            <a:r>
              <a:rPr lang="en-US" sz="1600" dirty="0" err="1" smtClean="0">
                <a:solidFill>
                  <a:schemeClr val="accent4">
                    <a:lumMod val="10000"/>
                  </a:schemeClr>
                </a:solidFill>
                <a:latin typeface="Times New Roman" panose="02020603050405020304" pitchFamily="18" charset="0"/>
                <a:cs typeface="Times New Roman" panose="02020603050405020304" pitchFamily="18" charset="0"/>
                <a:sym typeface="+mn-ea"/>
              </a:rPr>
              <a:t>categorical_crossentropy </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optimizer='</a:t>
            </a:r>
            <a:r>
              <a:rPr lang="en-US" sz="1600" dirty="0" err="1" smtClean="0">
                <a:solidFill>
                  <a:schemeClr val="accent4">
                    <a:lumMod val="10000"/>
                  </a:schemeClr>
                </a:solidFill>
                <a:latin typeface="Times New Roman" panose="02020603050405020304" pitchFamily="18" charset="0"/>
                <a:cs typeface="Times New Roman" panose="02020603050405020304" pitchFamily="18" charset="0"/>
                <a:sym typeface="+mn-ea"/>
              </a:rPr>
              <a:t>adam</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and metrics=['accuracy']</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8.     Evaluate the CNN model using the testing dataset</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9.     Calculate and store metrics (e.g., accuracy, confusion matrix) for performance </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         </a:t>
            </a: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evaluation</a:t>
            </a:r>
            <a:endParaRPr lang="en-US" sz="1600" dirty="0" smtClean="0">
              <a:solidFill>
                <a:schemeClr val="accent4">
                  <a:lumMod val="10000"/>
                </a:schemeClr>
              </a:solidFill>
              <a:latin typeface="Times New Roman" panose="02020603050405020304" pitchFamily="18" charset="0"/>
              <a:cs typeface="Times New Roman" panose="02020603050405020304" pitchFamily="18" charset="0"/>
            </a:endParaRPr>
          </a:p>
          <a:p>
            <a:pPr marL="0" indent="0" algn="just">
              <a:buFont typeface="+mj-lt"/>
              <a:buNone/>
            </a:pPr>
            <a:r>
              <a:rPr lang="en-US" sz="1600" dirty="0" smtClean="0">
                <a:solidFill>
                  <a:schemeClr val="accent4">
                    <a:lumMod val="10000"/>
                  </a:schemeClr>
                </a:solidFill>
                <a:latin typeface="Times New Roman" panose="02020603050405020304" pitchFamily="18" charset="0"/>
                <a:cs typeface="Times New Roman" panose="02020603050405020304" pitchFamily="18" charset="0"/>
                <a:sym typeface="+mn-ea"/>
              </a:rPr>
              <a:t>10.   End procedure</a:t>
            </a:r>
            <a:endParaRPr lang="en-US" sz="1600" dirty="0">
              <a:solidFill>
                <a:schemeClr val="accent4">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22580" y="506730"/>
            <a:ext cx="7395845" cy="6332220"/>
          </a:xfrm>
          <a:prstGeom prst="rect">
            <a:avLst/>
          </a:prstGeom>
        </p:spPr>
      </p:pic>
      <p:sp>
        <p:nvSpPr>
          <p:cNvPr id="3" name="Title 2"/>
          <p:cNvSpPr>
            <a:spLocks noGrp="1"/>
          </p:cNvSpPr>
          <p:nvPr>
            <p:ph type="title"/>
          </p:nvPr>
        </p:nvSpPr>
        <p:spPr>
          <a:xfrm>
            <a:off x="5473700" y="2400300"/>
            <a:ext cx="1319530" cy="872490"/>
          </a:xfrm>
        </p:spPr>
        <p:txBody>
          <a:bodyPr>
            <a:normAutofit/>
          </a:bodyPr>
          <a:p>
            <a:r>
              <a:rPr lang="en-US" sz="1600">
                <a:solidFill>
                  <a:srgbClr val="7030A0"/>
                </a:solidFill>
                <a:sym typeface="+mn-ea"/>
              </a:rPr>
              <a:t>Plotting graphs for accuracy</a:t>
            </a:r>
            <a:endParaRPr lang="en-US" sz="1600">
              <a:solidFill>
                <a:srgbClr val="7030A0"/>
              </a:solidFill>
            </a:endParaRPr>
          </a:p>
        </p:txBody>
      </p:sp>
      <p:sp>
        <p:nvSpPr>
          <p:cNvPr id="7" name="Title 2"/>
          <p:cNvSpPr>
            <a:spLocks noGrp="1"/>
          </p:cNvSpPr>
          <p:nvPr/>
        </p:nvSpPr>
        <p:spPr>
          <a:xfrm>
            <a:off x="3372485" y="1003935"/>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a:solidFill>
                  <a:srgbClr val="7030A0"/>
                </a:solidFill>
              </a:rPr>
              <a:t>Building the CNN model</a:t>
            </a:r>
            <a:endParaRPr lang="en-US" sz="1600">
              <a:solidFill>
                <a:srgbClr val="7030A0"/>
              </a:solidFill>
            </a:endParaRPr>
          </a:p>
        </p:txBody>
      </p:sp>
      <p:sp>
        <p:nvSpPr>
          <p:cNvPr id="8" name="Title 2"/>
          <p:cNvSpPr>
            <a:spLocks noGrp="1"/>
          </p:cNvSpPr>
          <p:nvPr/>
        </p:nvSpPr>
        <p:spPr>
          <a:xfrm>
            <a:off x="5346700" y="876300"/>
            <a:ext cx="1319530" cy="10001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a:solidFill>
                  <a:srgbClr val="7030A0"/>
                </a:solidFill>
              </a:rPr>
              <a:t>Train and validate the model   (15 epohs)</a:t>
            </a:r>
            <a:endParaRPr lang="en-US" sz="1400">
              <a:solidFill>
                <a:srgbClr val="7030A0"/>
              </a:solidFill>
            </a:endParaRPr>
          </a:p>
        </p:txBody>
      </p:sp>
      <p:sp>
        <p:nvSpPr>
          <p:cNvPr id="9" name="Title 2"/>
          <p:cNvSpPr>
            <a:spLocks noGrp="1"/>
          </p:cNvSpPr>
          <p:nvPr/>
        </p:nvSpPr>
        <p:spPr>
          <a:xfrm>
            <a:off x="5473700" y="3670300"/>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400">
              <a:solidFill>
                <a:srgbClr val="7030A0"/>
              </a:solidFill>
            </a:endParaRPr>
          </a:p>
        </p:txBody>
      </p:sp>
      <p:sp>
        <p:nvSpPr>
          <p:cNvPr id="11" name="Title 2"/>
          <p:cNvSpPr>
            <a:spLocks noGrp="1"/>
          </p:cNvSpPr>
          <p:nvPr/>
        </p:nvSpPr>
        <p:spPr>
          <a:xfrm>
            <a:off x="5346700" y="5156200"/>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solidFill>
                  <a:srgbClr val="7030A0"/>
                </a:solidFill>
              </a:rPr>
              <a:t>Upload</a:t>
            </a:r>
            <a:endParaRPr lang="en-US" sz="2000">
              <a:solidFill>
                <a:srgbClr val="7030A0"/>
              </a:solidFill>
            </a:endParaRPr>
          </a:p>
          <a:p>
            <a:r>
              <a:rPr lang="en-US" sz="2000">
                <a:solidFill>
                  <a:srgbClr val="7030A0"/>
                </a:solidFill>
              </a:rPr>
              <a:t> image</a:t>
            </a:r>
            <a:endParaRPr lang="en-US" sz="2000">
              <a:solidFill>
                <a:srgbClr val="7030A0"/>
              </a:solidFill>
            </a:endParaRPr>
          </a:p>
        </p:txBody>
      </p:sp>
      <p:sp>
        <p:nvSpPr>
          <p:cNvPr id="12" name="Title 2"/>
          <p:cNvSpPr>
            <a:spLocks noGrp="1"/>
          </p:cNvSpPr>
          <p:nvPr/>
        </p:nvSpPr>
        <p:spPr>
          <a:xfrm>
            <a:off x="3244850" y="5156200"/>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solidFill>
                  <a:srgbClr val="7030A0"/>
                </a:solidFill>
              </a:rPr>
              <a:t>Recognize image</a:t>
            </a:r>
            <a:endParaRPr lang="en-US" sz="2000">
              <a:solidFill>
                <a:srgbClr val="7030A0"/>
              </a:solidFill>
            </a:endParaRPr>
          </a:p>
        </p:txBody>
      </p:sp>
      <p:sp>
        <p:nvSpPr>
          <p:cNvPr id="13" name="Title 2"/>
          <p:cNvSpPr>
            <a:spLocks noGrp="1"/>
          </p:cNvSpPr>
          <p:nvPr/>
        </p:nvSpPr>
        <p:spPr>
          <a:xfrm>
            <a:off x="1270635" y="5156200"/>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rgbClr val="7030A0"/>
                </a:solidFill>
              </a:rPr>
              <a:t>Result</a:t>
            </a:r>
            <a:endParaRPr lang="en-US" sz="2400">
              <a:solidFill>
                <a:srgbClr val="7030A0"/>
              </a:solidFill>
            </a:endParaRPr>
          </a:p>
        </p:txBody>
      </p:sp>
      <p:sp>
        <p:nvSpPr>
          <p:cNvPr id="14" name="Title 2"/>
          <p:cNvSpPr>
            <a:spLocks noGrp="1"/>
          </p:cNvSpPr>
          <p:nvPr/>
        </p:nvSpPr>
        <p:spPr>
          <a:xfrm>
            <a:off x="1143000" y="876300"/>
            <a:ext cx="1574800" cy="87249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a:solidFill>
                  <a:srgbClr val="7030A0"/>
                </a:solidFill>
              </a:rPr>
              <a:t>Exploring traffic signs dataset</a:t>
            </a:r>
            <a:endParaRPr lang="en-US" sz="1600">
              <a:solidFill>
                <a:srgbClr val="7030A0"/>
              </a:solidFill>
            </a:endParaRPr>
          </a:p>
        </p:txBody>
      </p:sp>
      <p:sp>
        <p:nvSpPr>
          <p:cNvPr id="15" name="Title 2"/>
          <p:cNvSpPr>
            <a:spLocks noGrp="1"/>
          </p:cNvSpPr>
          <p:nvPr/>
        </p:nvSpPr>
        <p:spPr>
          <a:xfrm>
            <a:off x="5473700" y="3778250"/>
            <a:ext cx="1319530" cy="8724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a:solidFill>
                  <a:srgbClr val="7030A0"/>
                </a:solidFill>
                <a:sym typeface="+mn-ea"/>
              </a:rPr>
              <a:t>    94%</a:t>
            </a:r>
            <a:endParaRPr lang="en-US" sz="1600">
              <a:solidFill>
                <a:srgbClr val="7030A0"/>
              </a:solidFill>
              <a:sym typeface="+mn-ea"/>
            </a:endParaRPr>
          </a:p>
          <a:p>
            <a:r>
              <a:rPr lang="en-US" sz="1600">
                <a:solidFill>
                  <a:srgbClr val="7030A0"/>
                </a:solidFill>
                <a:sym typeface="+mn-ea"/>
              </a:rPr>
              <a:t> accuracy</a:t>
            </a:r>
            <a:endParaRPr lang="en-US" sz="1600">
              <a:solidFill>
                <a:srgbClr val="7030A0"/>
              </a:solidFill>
            </a:endParaRPr>
          </a:p>
        </p:txBody>
      </p:sp>
      <p:sp>
        <p:nvSpPr>
          <p:cNvPr id="16" name="Text Box 15"/>
          <p:cNvSpPr txBox="1"/>
          <p:nvPr/>
        </p:nvSpPr>
        <p:spPr>
          <a:xfrm>
            <a:off x="2875280" y="139700"/>
            <a:ext cx="2598420" cy="583565"/>
          </a:xfrm>
          <a:prstGeom prst="rect">
            <a:avLst/>
          </a:prstGeom>
          <a:noFill/>
        </p:spPr>
        <p:txBody>
          <a:bodyPr wrap="square" rtlCol="0" anchor="t">
            <a:spAutoFit/>
          </a:bodyPr>
          <a:p>
            <a:r>
              <a:rPr lang="en-US" sz="3200" b="1" u="sng" dirty="0">
                <a:latin typeface="Times New Roman" panose="02020603050405020304" pitchFamily="18" charset="0"/>
                <a:cs typeface="Times New Roman" panose="02020603050405020304" pitchFamily="18" charset="0"/>
                <a:sym typeface="+mn-ea"/>
              </a:rPr>
              <a:t>Architecture</a:t>
            </a:r>
            <a:endParaRPr lang="en-US" sz="3200" b="1" u="sng" dirty="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8839</Words>
  <Application>WPS Presentation</Application>
  <PresentationFormat>On-screen Show (4:3)</PresentationFormat>
  <Paragraphs>188</Paragraphs>
  <Slides>24</Slides>
  <Notes>7</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SimSun</vt:lpstr>
      <vt:lpstr>Wingdings</vt:lpstr>
      <vt:lpstr>Wingdings 3</vt:lpstr>
      <vt:lpstr>Symbol</vt:lpstr>
      <vt:lpstr>Arial</vt:lpstr>
      <vt:lpstr>Times New Roman</vt:lpstr>
      <vt:lpstr>Times New Roman</vt:lpstr>
      <vt:lpstr>Wingdings</vt:lpstr>
      <vt:lpstr>Trebuchet MS</vt:lpstr>
      <vt:lpstr>Microsoft YaHei</vt:lpstr>
      <vt:lpstr>Arial Unicode MS</vt:lpstr>
      <vt:lpstr>Trebuchet MS</vt:lpstr>
      <vt:lpstr>Calibri</vt:lpstr>
      <vt:lpstr>Facet</vt:lpstr>
      <vt:lpstr>PowerPoint 演示文稿</vt:lpstr>
      <vt:lpstr>TRAFFIC SIGN RECOGNITION </vt:lpstr>
      <vt:lpstr>Abstract </vt:lpstr>
      <vt:lpstr>Introduction</vt:lpstr>
      <vt:lpstr>Applications</vt:lpstr>
      <vt:lpstr>Existing System</vt:lpstr>
      <vt:lpstr>Algorithm</vt:lpstr>
      <vt:lpstr>Algorithm</vt:lpstr>
      <vt:lpstr>Plotting graphs for accuracy</vt:lpstr>
      <vt:lpstr>Flowchart</vt:lpstr>
      <vt:lpstr>Components in proposed system</vt:lpstr>
      <vt:lpstr>Required Libraries </vt:lpstr>
      <vt:lpstr>                                            Dataset: GTSRB - German Traffic Sign           Recognition Benchmark </vt:lpstr>
      <vt:lpstr>System Specifications</vt:lpstr>
      <vt:lpstr>Accuracy</vt:lpstr>
      <vt:lpstr>PowerPoint 演示文稿</vt:lpstr>
      <vt:lpstr>PowerPoint 演示文稿</vt:lpstr>
      <vt:lpstr>PowerPoint 演示文稿</vt:lpstr>
      <vt:lpstr>Two Traffic signs</vt:lpstr>
      <vt:lpstr>Three Traffic signs</vt:lpstr>
      <vt:lpstr>Conclusion</vt:lpstr>
      <vt:lpstr>Future Work</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Emotion  Detection</dc:title>
  <dc:creator/>
  <cp:lastModifiedBy>MANJU</cp:lastModifiedBy>
  <cp:revision>147</cp:revision>
  <dcterms:created xsi:type="dcterms:W3CDTF">2023-07-30T16:55:00Z</dcterms:created>
  <dcterms:modified xsi:type="dcterms:W3CDTF">2023-08-27T17:27:07Z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4231799F8C2A48B192D7071BD5A7506D_13</vt:lpwstr>
  </property>
  <property fmtid="{D5CDD505-2E9C-101B-9397-08002B2CF9AE}" pid="3" name="KSOProductBuildVer">
    <vt:lpwstr>1033-12.2.0.13181</vt:lpwstr>
  </property>
</Properties>
</file>